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40" r:id="rId1"/>
  </p:sldMasterIdLst>
  <p:notesMasterIdLst>
    <p:notesMasterId r:id="rId46"/>
  </p:notesMasterIdLst>
  <p:handoutMasterIdLst>
    <p:handoutMasterId r:id="rId47"/>
  </p:handoutMasterIdLst>
  <p:sldIdLst>
    <p:sldId id="800" r:id="rId2"/>
    <p:sldId id="801" r:id="rId3"/>
    <p:sldId id="804" r:id="rId4"/>
    <p:sldId id="802" r:id="rId5"/>
    <p:sldId id="803" r:id="rId6"/>
    <p:sldId id="813" r:id="rId7"/>
    <p:sldId id="805" r:id="rId8"/>
    <p:sldId id="806" r:id="rId9"/>
    <p:sldId id="807" r:id="rId10"/>
    <p:sldId id="808" r:id="rId11"/>
    <p:sldId id="809" r:id="rId12"/>
    <p:sldId id="814" r:id="rId13"/>
    <p:sldId id="810" r:id="rId14"/>
    <p:sldId id="811" r:id="rId15"/>
    <p:sldId id="815" r:id="rId16"/>
    <p:sldId id="822" r:id="rId17"/>
    <p:sldId id="816" r:id="rId18"/>
    <p:sldId id="817" r:id="rId19"/>
    <p:sldId id="818" r:id="rId20"/>
    <p:sldId id="819" r:id="rId21"/>
    <p:sldId id="820" r:id="rId22"/>
    <p:sldId id="825" r:id="rId23"/>
    <p:sldId id="826" r:id="rId24"/>
    <p:sldId id="833" r:id="rId25"/>
    <p:sldId id="823" r:id="rId26"/>
    <p:sldId id="824" r:id="rId27"/>
    <p:sldId id="844" r:id="rId28"/>
    <p:sldId id="827" r:id="rId29"/>
    <p:sldId id="828" r:id="rId30"/>
    <p:sldId id="839" r:id="rId31"/>
    <p:sldId id="838" r:id="rId32"/>
    <p:sldId id="829" r:id="rId33"/>
    <p:sldId id="830" r:id="rId34"/>
    <p:sldId id="831" r:id="rId35"/>
    <p:sldId id="832" r:id="rId36"/>
    <p:sldId id="834" r:id="rId37"/>
    <p:sldId id="835" r:id="rId38"/>
    <p:sldId id="836" r:id="rId39"/>
    <p:sldId id="848" r:id="rId40"/>
    <p:sldId id="847" r:id="rId41"/>
    <p:sldId id="850" r:id="rId42"/>
    <p:sldId id="849" r:id="rId43"/>
    <p:sldId id="851" r:id="rId44"/>
    <p:sldId id="852" r:id="rId45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848" userDrawn="1">
          <p15:clr>
            <a:srgbClr val="A4A3A4"/>
          </p15:clr>
        </p15:guide>
        <p15:guide id="2" orient="horz" pos="23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060"/>
    <a:srgbClr val="0432FF"/>
    <a:srgbClr val="2761AC"/>
    <a:srgbClr val="3B38FF"/>
    <a:srgbClr val="FF8AD8"/>
    <a:srgbClr val="FE2504"/>
    <a:srgbClr val="DEB407"/>
    <a:srgbClr val="02D40E"/>
    <a:srgbClr val="35577E"/>
    <a:srgbClr val="031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/>
    <p:restoredTop sz="96914" autoAdjust="0"/>
  </p:normalViewPr>
  <p:slideViewPr>
    <p:cSldViewPr snapToObjects="1" showGuides="1">
      <p:cViewPr varScale="1">
        <p:scale>
          <a:sx n="148" d="100"/>
          <a:sy n="148" d="100"/>
        </p:scale>
        <p:origin x="632" y="192"/>
      </p:cViewPr>
      <p:guideLst>
        <p:guide pos="4848"/>
        <p:guide orient="horz" pos="23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A027C-9CAE-204D-AB94-EC79D2407648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D3A91-5591-574E-BDF4-55777F307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91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96F10D-B66F-7446-B378-CC1A36F28975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4AF99-A031-1040-972A-CCC7CC3F61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53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Hello!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Meng</a:t>
            </a:r>
            <a:r>
              <a:rPr lang="zh-CN" altLang="en-US" dirty="0"/>
              <a:t> </a:t>
            </a:r>
            <a:r>
              <a:rPr lang="en-US" altLang="zh-CN" dirty="0"/>
              <a:t>Jiang.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assistant</a:t>
            </a:r>
            <a:r>
              <a:rPr lang="zh-CN" altLang="en-US" dirty="0"/>
              <a:t> </a:t>
            </a:r>
            <a:r>
              <a:rPr lang="en-US" altLang="zh-CN" dirty="0"/>
              <a:t>professor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Dame.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beautiful</a:t>
            </a:r>
            <a:r>
              <a:rPr lang="zh-CN" altLang="en-US" dirty="0"/>
              <a:t> </a:t>
            </a:r>
            <a:r>
              <a:rPr lang="en-US" altLang="zh-CN" dirty="0"/>
              <a:t>campus.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South</a:t>
            </a:r>
            <a:r>
              <a:rPr lang="zh-CN" altLang="en-US" dirty="0"/>
              <a:t> </a:t>
            </a:r>
            <a:r>
              <a:rPr lang="en-US" altLang="zh-CN" dirty="0"/>
              <a:t>Bend,</a:t>
            </a:r>
            <a:r>
              <a:rPr lang="zh-CN" altLang="en-US" dirty="0"/>
              <a:t> </a:t>
            </a:r>
            <a:r>
              <a:rPr lang="en-US" altLang="zh-CN" dirty="0"/>
              <a:t>Indiana.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half</a:t>
            </a:r>
            <a:r>
              <a:rPr lang="zh-CN" altLang="en-US" dirty="0"/>
              <a:t> </a:t>
            </a:r>
            <a:r>
              <a:rPr lang="en-US" altLang="zh-CN" dirty="0"/>
              <a:t>hours</a:t>
            </a:r>
            <a:r>
              <a:rPr lang="zh-CN" altLang="en-US" dirty="0"/>
              <a:t> </a:t>
            </a:r>
            <a:r>
              <a:rPr lang="en-US" altLang="zh-CN" dirty="0"/>
              <a:t>drive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Chicago.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visit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pandemic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over.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33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RMSE.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better.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see,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regularization,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item</a:t>
            </a:r>
            <a:r>
              <a:rPr lang="zh-CN" altLang="en-US" dirty="0"/>
              <a:t> </a:t>
            </a:r>
            <a:r>
              <a:rPr lang="en-US" altLang="zh-CN" dirty="0"/>
              <a:t>bias,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dynamics,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decreases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step.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incorporating</a:t>
            </a:r>
            <a:r>
              <a:rPr lang="zh-CN" altLang="en-US" dirty="0"/>
              <a:t> </a:t>
            </a:r>
            <a:r>
              <a:rPr lang="en-US" altLang="zh-CN" dirty="0"/>
              <a:t>reasonable</a:t>
            </a:r>
            <a:r>
              <a:rPr lang="zh-CN" altLang="en-US" dirty="0"/>
              <a:t> </a:t>
            </a:r>
            <a:r>
              <a:rPr lang="en-US" altLang="zh-CN" dirty="0"/>
              <a:t>regularizations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factorization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does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accuracy.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81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Weibo.</a:t>
            </a:r>
            <a:r>
              <a:rPr lang="zh-CN" altLang="en-US" dirty="0"/>
              <a:t> </a:t>
            </a:r>
            <a:r>
              <a:rPr lang="en-US" altLang="zh-CN" dirty="0"/>
              <a:t>Weibo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microblogging</a:t>
            </a:r>
            <a:r>
              <a:rPr lang="zh-CN" altLang="en-US" dirty="0"/>
              <a:t> </a:t>
            </a:r>
            <a:r>
              <a:rPr lang="en-US" altLang="zh-CN" dirty="0"/>
              <a:t>platform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China.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Twitter.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factorization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recommending</a:t>
            </a:r>
            <a:r>
              <a:rPr lang="zh-CN" altLang="en-US" dirty="0"/>
              <a:t> </a:t>
            </a:r>
            <a:r>
              <a:rPr lang="en-US" altLang="zh-CN" dirty="0"/>
              <a:t>tweets.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motivation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tweets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share,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feeds.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platforms,</a:t>
            </a:r>
            <a:r>
              <a:rPr lang="zh-CN" altLang="en-US" dirty="0"/>
              <a:t> </a:t>
            </a:r>
            <a:r>
              <a:rPr lang="en-US" altLang="zh-CN" dirty="0"/>
              <a:t>spend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time,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ads.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Weibo’s</a:t>
            </a:r>
            <a:r>
              <a:rPr lang="zh-CN" altLang="en-US" dirty="0"/>
              <a:t> </a:t>
            </a:r>
            <a:r>
              <a:rPr lang="en-US" altLang="zh-CN" dirty="0"/>
              <a:t>revenue.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situation</a:t>
            </a:r>
            <a:r>
              <a:rPr lang="zh-CN" altLang="en-US" dirty="0"/>
              <a:t> </a:t>
            </a:r>
            <a:r>
              <a:rPr lang="en-US" altLang="zh-CN" dirty="0"/>
              <a:t>was,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conversion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5.8%.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refresh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pages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tweet</a:t>
            </a:r>
            <a:r>
              <a:rPr lang="zh-CN" altLang="en-US" dirty="0"/>
              <a:t> </a:t>
            </a:r>
            <a:r>
              <a:rPr lang="en-US" altLang="zh-CN" dirty="0"/>
              <a:t>feeds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hundred</a:t>
            </a:r>
            <a:r>
              <a:rPr lang="zh-CN" altLang="en-US" dirty="0"/>
              <a:t> </a:t>
            </a:r>
            <a:r>
              <a:rPr lang="en-US" altLang="zh-CN" dirty="0"/>
              <a:t>times,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retweet</a:t>
            </a:r>
            <a:r>
              <a:rPr lang="zh-CN" altLang="en-US" dirty="0"/>
              <a:t> </a:t>
            </a:r>
            <a:r>
              <a:rPr lang="en-US" altLang="zh-CN" dirty="0"/>
              <a:t>fewer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six</a:t>
            </a:r>
            <a:r>
              <a:rPr lang="zh-CN" altLang="en-US" dirty="0"/>
              <a:t> </a:t>
            </a:r>
            <a:r>
              <a:rPr lang="en-US" altLang="zh-CN" dirty="0"/>
              <a:t>messages.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rate,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retweet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platform.</a:t>
            </a:r>
          </a:p>
          <a:p>
            <a:endParaRPr lang="en-US" altLang="zh-CN" dirty="0"/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example.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colleague</a:t>
            </a:r>
            <a:r>
              <a:rPr lang="zh-CN" altLang="en-US" dirty="0"/>
              <a:t> </a:t>
            </a:r>
            <a:r>
              <a:rPr lang="en-US" altLang="zh-CN" dirty="0"/>
              <a:t>Prof.</a:t>
            </a:r>
            <a:r>
              <a:rPr lang="zh-CN" altLang="en-US" dirty="0"/>
              <a:t> </a:t>
            </a:r>
            <a:r>
              <a:rPr lang="en-US" altLang="zh-CN" dirty="0"/>
              <a:t>David</a:t>
            </a:r>
            <a:r>
              <a:rPr lang="zh-CN" altLang="en-US" dirty="0"/>
              <a:t> </a:t>
            </a:r>
            <a:r>
              <a:rPr lang="en-US" altLang="zh-CN" dirty="0"/>
              <a:t>Chiang.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posted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recently</a:t>
            </a:r>
            <a:r>
              <a:rPr lang="zh-CN" altLang="en-US" dirty="0"/>
              <a:t> </a:t>
            </a:r>
            <a:r>
              <a:rPr lang="en-US" altLang="zh-CN" dirty="0"/>
              <a:t>got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accepted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Translation.</a:t>
            </a:r>
            <a:r>
              <a:rPr lang="zh-CN" altLang="en-US" dirty="0"/>
              <a:t> </a:t>
            </a:r>
            <a:r>
              <a:rPr lang="en-US" altLang="zh-CN" dirty="0"/>
              <a:t>Honestly,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excited,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translation.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saw</a:t>
            </a:r>
            <a:r>
              <a:rPr lang="zh-CN" altLang="en-US" dirty="0"/>
              <a:t> </a:t>
            </a:r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/>
              <a:t>tweeted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thing</a:t>
            </a:r>
            <a:r>
              <a:rPr lang="zh-CN" altLang="en-US" dirty="0"/>
              <a:t> </a:t>
            </a:r>
            <a:r>
              <a:rPr lang="en-US" altLang="zh-CN" dirty="0"/>
              <a:t>earlier.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didn’t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student’s</a:t>
            </a:r>
            <a:r>
              <a:rPr lang="zh-CN" altLang="en-US" dirty="0"/>
              <a:t> </a:t>
            </a:r>
            <a:r>
              <a:rPr lang="en-US" altLang="zh-CN" dirty="0"/>
              <a:t>tweet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shared</a:t>
            </a:r>
            <a:r>
              <a:rPr lang="zh-CN" altLang="en-US" dirty="0"/>
              <a:t> </a:t>
            </a:r>
            <a:r>
              <a:rPr lang="en-US" altLang="zh-CN" dirty="0"/>
              <a:t>David’s</a:t>
            </a:r>
            <a:r>
              <a:rPr lang="zh-CN" altLang="en-US" dirty="0"/>
              <a:t> </a:t>
            </a:r>
            <a:r>
              <a:rPr lang="en-US" altLang="zh-CN" dirty="0"/>
              <a:t>tweet.</a:t>
            </a:r>
            <a:r>
              <a:rPr lang="zh-CN" altLang="en-US" dirty="0"/>
              <a:t> </a:t>
            </a:r>
            <a:r>
              <a:rPr lang="en-US" altLang="zh-CN" dirty="0"/>
              <a:t>Why?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platforms,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preference</a:t>
            </a:r>
            <a:r>
              <a:rPr lang="zh-CN" altLang="en-US" dirty="0"/>
              <a:t> </a:t>
            </a:r>
            <a:r>
              <a:rPr lang="en-US" altLang="zh-CN" dirty="0"/>
              <a:t>decides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interpersonal</a:t>
            </a:r>
            <a:r>
              <a:rPr lang="zh-CN" altLang="en-US" dirty="0"/>
              <a:t> </a:t>
            </a:r>
            <a:r>
              <a:rPr lang="en-US" altLang="zh-CN" dirty="0"/>
              <a:t>influence.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recommenders.</a:t>
            </a:r>
          </a:p>
          <a:p>
            <a:endParaRPr lang="en-US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preference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certain</a:t>
            </a:r>
            <a:r>
              <a:rPr lang="zh-CN" altLang="en-US" dirty="0"/>
              <a:t> </a:t>
            </a:r>
            <a:r>
              <a:rPr lang="en-US" altLang="zh-CN" dirty="0"/>
              <a:t>level,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retweet.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Hardmard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things.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UV.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preference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item.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SG.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S.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interpersonal</a:t>
            </a:r>
            <a:r>
              <a:rPr lang="zh-CN" altLang="en-US" dirty="0"/>
              <a:t> </a:t>
            </a:r>
            <a:r>
              <a:rPr lang="en-US" altLang="zh-CN" dirty="0"/>
              <a:t>influence.</a:t>
            </a:r>
            <a:r>
              <a:rPr lang="zh-CN" altLang="en-US" dirty="0"/>
              <a:t> </a:t>
            </a:r>
            <a:r>
              <a:rPr lang="en-US" altLang="zh-CN" dirty="0"/>
              <a:t>SG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item</a:t>
            </a:r>
            <a:r>
              <a:rPr lang="zh-CN" altLang="en-US" dirty="0"/>
              <a:t> </a:t>
            </a:r>
            <a:r>
              <a:rPr lang="en-US" altLang="zh-CN" dirty="0"/>
              <a:t>sender.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term.</a:t>
            </a:r>
          </a:p>
          <a:p>
            <a:endParaRPr lang="en-US" altLang="zh-CN" dirty="0"/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available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C,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frequency</a:t>
            </a:r>
            <a:r>
              <a:rPr lang="zh-CN" altLang="en-US" dirty="0"/>
              <a:t> </a:t>
            </a:r>
            <a:r>
              <a:rPr lang="en-US" altLang="zh-CN" dirty="0"/>
              <a:t>W,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relation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alleviate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sparsity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R.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tweet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bag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words.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r>
              <a:rPr lang="zh-CN" altLang="en-US" dirty="0"/>
              <a:t> </a:t>
            </a:r>
            <a:r>
              <a:rPr lang="en-US" altLang="zh-CN" dirty="0"/>
              <a:t>assumes</a:t>
            </a:r>
            <a:r>
              <a:rPr lang="zh-CN" altLang="en-US" dirty="0"/>
              <a:t> </a:t>
            </a:r>
            <a:r>
              <a:rPr lang="en-US" altLang="zh-CN" dirty="0"/>
              <a:t>tweets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features.</a:t>
            </a:r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 err="1"/>
              <a:t>ContextMF</a:t>
            </a:r>
            <a:r>
              <a:rPr lang="en-US" altLang="zh-CN" dirty="0"/>
              <a:t>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676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results.</a:t>
            </a:r>
            <a:r>
              <a:rPr lang="zh-CN" altLang="en-US" dirty="0"/>
              <a:t> </a:t>
            </a:r>
            <a:r>
              <a:rPr lang="en-US" altLang="zh-CN" dirty="0"/>
              <a:t>Offline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shows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preference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relatively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20%.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Weibo,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fortunate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Weibo’s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scientists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testing.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improved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conversion</a:t>
            </a:r>
            <a:r>
              <a:rPr lang="zh-CN" altLang="en-US" dirty="0"/>
              <a:t> </a:t>
            </a:r>
            <a:r>
              <a:rPr lang="en-US" altLang="zh-CN" dirty="0"/>
              <a:t>rate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8.3%.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improvement.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15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factorization-based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models.</a:t>
            </a:r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knowledge.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incorporate</a:t>
            </a:r>
            <a:r>
              <a:rPr lang="zh-CN" altLang="en-US" dirty="0"/>
              <a:t> </a:t>
            </a:r>
            <a:r>
              <a:rPr lang="en-US" altLang="zh-CN" dirty="0"/>
              <a:t>additional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perform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transformation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linear.</a:t>
            </a:r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relationship?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idea?</a:t>
            </a:r>
          </a:p>
          <a:p>
            <a:r>
              <a:rPr lang="en-US" altLang="zh-CN" dirty="0"/>
              <a:t>Yes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layers.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2013,</a:t>
            </a:r>
            <a:r>
              <a:rPr lang="zh-CN" altLang="en-US" dirty="0"/>
              <a:t> </a:t>
            </a:r>
            <a:r>
              <a:rPr lang="en-US" altLang="zh-CN" dirty="0"/>
              <a:t>Google’</a:t>
            </a:r>
            <a:r>
              <a:rPr lang="zh-CN" altLang="en-US" dirty="0"/>
              <a:t> </a:t>
            </a:r>
            <a:r>
              <a:rPr lang="en-US" altLang="zh-CN" dirty="0"/>
              <a:t>word2vec</a:t>
            </a:r>
            <a:r>
              <a:rPr lang="zh-CN" altLang="en-US" dirty="0"/>
              <a:t> </a:t>
            </a:r>
            <a:r>
              <a:rPr lang="en-US" altLang="zh-CN" dirty="0"/>
              <a:t>opened</a:t>
            </a:r>
            <a:r>
              <a:rPr lang="zh-CN" altLang="en-US" dirty="0"/>
              <a:t> </a:t>
            </a:r>
            <a:r>
              <a:rPr lang="en-US" altLang="zh-CN" dirty="0"/>
              <a:t>people’s</a:t>
            </a:r>
            <a:r>
              <a:rPr lang="zh-CN" altLang="en-US" dirty="0"/>
              <a:t> </a:t>
            </a:r>
            <a:r>
              <a:rPr lang="en-US" altLang="zh-CN" dirty="0"/>
              <a:t>mind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representations.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08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sentence,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word,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mask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“non-linear”,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neighboring</a:t>
            </a:r>
            <a:r>
              <a:rPr lang="zh-CN" altLang="en-US" dirty="0"/>
              <a:t> </a:t>
            </a:r>
            <a:r>
              <a:rPr lang="en-US" altLang="zh-CN" dirty="0"/>
              <a:t>words,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words’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masked</a:t>
            </a:r>
            <a:r>
              <a:rPr lang="zh-CN" altLang="en-US" dirty="0"/>
              <a:t> </a:t>
            </a:r>
            <a:r>
              <a:rPr lang="en-US" altLang="zh-CN" dirty="0"/>
              <a:t>word,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embedded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vectors.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“word</a:t>
            </a:r>
            <a:r>
              <a:rPr lang="zh-CN" altLang="en-US" dirty="0"/>
              <a:t> </a:t>
            </a:r>
            <a:r>
              <a:rPr lang="en-US" altLang="zh-CN" dirty="0"/>
              <a:t>embeddings”.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document</a:t>
            </a:r>
            <a:r>
              <a:rPr lang="zh-CN" altLang="en-US" dirty="0"/>
              <a:t> </a:t>
            </a:r>
            <a:r>
              <a:rPr lang="en-US" altLang="zh-CN" dirty="0"/>
              <a:t>classification,</a:t>
            </a:r>
            <a:r>
              <a:rPr lang="zh-CN" altLang="en-US" dirty="0"/>
              <a:t> </a:t>
            </a:r>
            <a:r>
              <a:rPr lang="en-US" altLang="zh-CN" dirty="0"/>
              <a:t>clustering,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on.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corpus,</a:t>
            </a:r>
            <a:r>
              <a:rPr lang="zh-CN" altLang="en-US" dirty="0"/>
              <a:t> </a:t>
            </a:r>
            <a:r>
              <a:rPr lang="en-US" altLang="zh-CN" dirty="0"/>
              <a:t>word2vec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produce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sentences.</a:t>
            </a:r>
          </a:p>
          <a:p>
            <a:endParaRPr lang="en-US" altLang="zh-CN" dirty="0"/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huge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word</a:t>
            </a:r>
            <a:r>
              <a:rPr lang="zh-CN" altLang="en-US" dirty="0"/>
              <a:t> </a:t>
            </a:r>
            <a:r>
              <a:rPr lang="en-US" altLang="zh-CN" dirty="0"/>
              <a:t>embeddings?</a:t>
            </a:r>
            <a:r>
              <a:rPr lang="zh-CN" altLang="en-US" dirty="0"/>
              <a:t> </a:t>
            </a:r>
            <a:r>
              <a:rPr lang="en-US" altLang="zh-CN" dirty="0"/>
              <a:t>Yeah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words.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sentences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graph?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31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considered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sentence.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2014,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authors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DeepWalk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idea.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random-walk</a:t>
            </a:r>
            <a:r>
              <a:rPr lang="zh-CN" altLang="en-US" dirty="0"/>
              <a:t> </a:t>
            </a:r>
            <a:r>
              <a:rPr lang="en-US" altLang="zh-CN" dirty="0"/>
              <a:t>sentences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r>
              <a:rPr lang="en-US" altLang="zh-CN" dirty="0"/>
              <a:t>Basically,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reachable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preserve.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structures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preserve?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47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connections?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connected.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“first-order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proximity”,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WWW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LINE.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short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SECOND-order</a:t>
            </a:r>
            <a:r>
              <a:rPr lang="zh-CN" altLang="en-US" dirty="0"/>
              <a:t> </a:t>
            </a:r>
            <a:r>
              <a:rPr lang="en-US" altLang="zh-CN" dirty="0"/>
              <a:t>proximity.</a:t>
            </a:r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connection.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neighbors,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similar.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2016,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KDD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node2vec</a:t>
            </a:r>
            <a:r>
              <a:rPr lang="zh-CN" altLang="en-US" dirty="0"/>
              <a:t> </a:t>
            </a:r>
            <a:r>
              <a:rPr lang="en-US" altLang="zh-CN" dirty="0"/>
              <a:t>discussed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DeepWalk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LINE.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argue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DeepWalk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uniform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flexible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controllable.</a:t>
            </a:r>
          </a:p>
          <a:p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controllable.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specify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proximity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go</a:t>
            </a:r>
            <a:r>
              <a:rPr lang="zh-CN" altLang="en-US" dirty="0"/>
              <a:t> </a:t>
            </a:r>
            <a:r>
              <a:rPr lang="en-US" altLang="zh-CN" dirty="0"/>
              <a:t>beyond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hops.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node2vec</a:t>
            </a:r>
            <a:r>
              <a:rPr lang="zh-CN" altLang="en-US" dirty="0"/>
              <a:t> </a:t>
            </a:r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walk.</a:t>
            </a:r>
          </a:p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walker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v.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visited.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walker</a:t>
            </a:r>
            <a:r>
              <a:rPr lang="zh-CN" altLang="en-US" dirty="0"/>
              <a:t> </a:t>
            </a:r>
            <a:r>
              <a:rPr lang="en-US" altLang="zh-CN" dirty="0"/>
              <a:t>return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v’s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likely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walker</a:t>
            </a:r>
            <a:r>
              <a:rPr lang="zh-CN" altLang="en-US" dirty="0"/>
              <a:t> </a:t>
            </a:r>
            <a:r>
              <a:rPr lang="en-US" altLang="zh-CN" dirty="0"/>
              <a:t>visit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away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outside</a:t>
            </a:r>
            <a:r>
              <a:rPr lang="zh-CN" altLang="en-US" dirty="0"/>
              <a:t> </a:t>
            </a:r>
            <a:r>
              <a:rPr lang="en-US" altLang="zh-CN" dirty="0"/>
              <a:t>v’s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neighborhood.</a:t>
            </a:r>
          </a:p>
          <a:p>
            <a:r>
              <a:rPr lang="en-US" altLang="zh-CN" dirty="0"/>
              <a:t>Node2vec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proximity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controlling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207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example.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characters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famous</a:t>
            </a:r>
            <a:r>
              <a:rPr lang="zh-CN" altLang="en-US" dirty="0"/>
              <a:t> </a:t>
            </a:r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book.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colors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clusters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small,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walker</a:t>
            </a:r>
            <a:r>
              <a:rPr lang="zh-CN" altLang="en-US" dirty="0"/>
              <a:t> </a:t>
            </a:r>
            <a:r>
              <a:rPr lang="en-US" altLang="zh-CN" dirty="0"/>
              <a:t>stays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neighborhood.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discovers</a:t>
            </a:r>
            <a:r>
              <a:rPr lang="zh-CN" altLang="en-US" dirty="0"/>
              <a:t> </a:t>
            </a:r>
            <a:r>
              <a:rPr lang="en-US" altLang="zh-CN" dirty="0"/>
              <a:t>local</a:t>
            </a:r>
            <a:r>
              <a:rPr lang="zh-CN" altLang="en-US" dirty="0"/>
              <a:t> </a:t>
            </a:r>
            <a:r>
              <a:rPr lang="en-US" altLang="zh-CN" dirty="0"/>
              <a:t>communities.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kind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proximity</a:t>
            </a:r>
            <a:r>
              <a:rPr lang="zh-CN" altLang="en-US" dirty="0"/>
              <a:t> </a:t>
            </a:r>
            <a:r>
              <a:rPr lang="en-US" altLang="zh-CN" dirty="0"/>
              <a:t>“Homophily”.</a:t>
            </a:r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big,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walker</a:t>
            </a:r>
            <a:r>
              <a:rPr lang="zh-CN" altLang="en-US" dirty="0"/>
              <a:t> </a:t>
            </a:r>
            <a:r>
              <a:rPr lang="en-US" altLang="zh-CN" dirty="0"/>
              <a:t>goes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away.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discovers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roles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central</a:t>
            </a:r>
            <a:r>
              <a:rPr lang="zh-CN" altLang="en-US" dirty="0"/>
              <a:t> </a:t>
            </a:r>
            <a:r>
              <a:rPr lang="en-US" altLang="zh-CN" dirty="0"/>
              <a:t>hubs,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ties,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leaf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proximity</a:t>
            </a:r>
            <a:r>
              <a:rPr lang="zh-CN" altLang="en-US" dirty="0"/>
              <a:t> </a:t>
            </a:r>
            <a:r>
              <a:rPr lang="en-US" altLang="zh-CN" dirty="0"/>
              <a:t>“structural</a:t>
            </a:r>
            <a:r>
              <a:rPr lang="zh-CN" altLang="en-US" dirty="0"/>
              <a:t> </a:t>
            </a:r>
            <a:r>
              <a:rPr lang="en-US" altLang="zh-CN" dirty="0"/>
              <a:t>equivalence”.</a:t>
            </a:r>
          </a:p>
          <a:p>
            <a:endParaRPr lang="en-US" altLang="zh-CN" dirty="0"/>
          </a:p>
          <a:p>
            <a:r>
              <a:rPr lang="en-US" altLang="zh-CN" dirty="0"/>
              <a:t>Again,</a:t>
            </a:r>
            <a:r>
              <a:rPr lang="zh-CN" altLang="en-US" dirty="0"/>
              <a:t> </a:t>
            </a:r>
            <a:r>
              <a:rPr lang="en-US" altLang="zh-CN" dirty="0" err="1"/>
              <a:t>DeepWalk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controllable.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equivalent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node2vec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q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1.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27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Node2vec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homogeneous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links.</a:t>
            </a:r>
          </a:p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graph?</a:t>
            </a:r>
            <a:r>
              <a:rPr lang="zh-CN" altLang="en-US" dirty="0"/>
              <a:t> </a:t>
            </a:r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links.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academic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authors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keyword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venues</a:t>
            </a:r>
            <a:r>
              <a:rPr lang="zh-CN" altLang="en-US" dirty="0"/>
              <a:t> </a:t>
            </a:r>
            <a:r>
              <a:rPr lang="en-US" altLang="zh-CN" dirty="0"/>
              <a:t>nodes,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connections.</a:t>
            </a:r>
            <a:r>
              <a:rPr lang="zh-CN" altLang="en-US" dirty="0"/>
              <a:t> </a:t>
            </a:r>
            <a:r>
              <a:rPr lang="en-US" altLang="zh-CN" dirty="0"/>
              <a:t>Venue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conference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journal.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path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hops.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semantic</a:t>
            </a:r>
            <a:r>
              <a:rPr lang="zh-CN" altLang="en-US" dirty="0"/>
              <a:t> </a:t>
            </a:r>
            <a:r>
              <a:rPr lang="en-US" altLang="zh-CN" dirty="0"/>
              <a:t>meanings.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A-P-A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authors</a:t>
            </a:r>
            <a:r>
              <a:rPr lang="zh-CN" altLang="en-US" dirty="0"/>
              <a:t> </a:t>
            </a:r>
            <a:r>
              <a:rPr lang="en-US" altLang="zh-CN" dirty="0"/>
              <a:t>co-write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APKPA.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authors</a:t>
            </a:r>
            <a:r>
              <a:rPr lang="zh-CN" altLang="en-US" dirty="0"/>
              <a:t> </a:t>
            </a:r>
            <a:r>
              <a:rPr lang="en-US" altLang="zh-CN" dirty="0"/>
              <a:t>publish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topic.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APVPA.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attend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conference.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APPA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follows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author’s</a:t>
            </a:r>
            <a:r>
              <a:rPr lang="zh-CN" altLang="en-US" dirty="0"/>
              <a:t> </a:t>
            </a:r>
            <a:r>
              <a:rPr lang="en-US" altLang="zh-CN" dirty="0"/>
              <a:t>paper.</a:t>
            </a:r>
          </a:p>
          <a:p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paths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 err="1"/>
              <a:t>metapaths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Metapath2vec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meta-path-based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skip-gram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semantics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node2vec.</a:t>
            </a:r>
          </a:p>
          <a:p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clustering,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grouping</a:t>
            </a:r>
            <a:r>
              <a:rPr lang="zh-CN" altLang="en-US" dirty="0"/>
              <a:t> </a:t>
            </a:r>
            <a:r>
              <a:rPr lang="en-US" altLang="zh-CN" dirty="0"/>
              <a:t>authors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communities.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47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Modeling.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myself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topic.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794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student</a:t>
            </a:r>
            <a:r>
              <a:rPr lang="zh-CN" altLang="en-US" dirty="0"/>
              <a:t> </a:t>
            </a:r>
            <a:r>
              <a:rPr lang="en-US" altLang="zh-CN" dirty="0" err="1"/>
              <a:t>Daheng</a:t>
            </a:r>
            <a:r>
              <a:rPr lang="zh-CN" altLang="en-US" dirty="0"/>
              <a:t> </a:t>
            </a:r>
            <a:r>
              <a:rPr lang="en-US" altLang="zh-CN" dirty="0"/>
              <a:t>Wang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academic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first-year</a:t>
            </a:r>
            <a:r>
              <a:rPr lang="zh-CN" altLang="en-US" dirty="0"/>
              <a:t> </a:t>
            </a:r>
            <a:r>
              <a:rPr lang="en-US" altLang="zh-CN" dirty="0"/>
              <a:t>PhD.</a:t>
            </a:r>
          </a:p>
          <a:p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did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authors.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wanted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accepted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conference.</a:t>
            </a:r>
          </a:p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 err="1"/>
              <a:t>Daheng</a:t>
            </a:r>
            <a:r>
              <a:rPr lang="zh-CN" altLang="en-US" dirty="0"/>
              <a:t> </a:t>
            </a:r>
            <a:r>
              <a:rPr lang="en-US" altLang="zh-CN" dirty="0"/>
              <a:t>wants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publish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KDD.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authors,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him.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keywords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related</a:t>
            </a:r>
            <a:r>
              <a:rPr lang="zh-CN" altLang="en-US" dirty="0"/>
              <a:t> </a:t>
            </a:r>
            <a:r>
              <a:rPr lang="en-US" altLang="zh-CN" dirty="0"/>
              <a:t>papers.</a:t>
            </a:r>
          </a:p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invite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significantly.</a:t>
            </a:r>
          </a:p>
          <a:p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guy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guy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knows</a:t>
            </a:r>
            <a:r>
              <a:rPr lang="zh-CN" altLang="en-US" dirty="0"/>
              <a:t> </a:t>
            </a:r>
            <a:r>
              <a:rPr lang="en-US" altLang="zh-CN" dirty="0"/>
              <a:t>nothing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KDD.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first-year</a:t>
            </a:r>
            <a:r>
              <a:rPr lang="zh-CN" altLang="en-US" dirty="0"/>
              <a:t> </a:t>
            </a:r>
            <a:r>
              <a:rPr lang="en-US" altLang="zh-CN" dirty="0"/>
              <a:t>PhD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Daheng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someone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skills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do.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proximity,</a:t>
            </a:r>
            <a:r>
              <a:rPr lang="zh-CN" altLang="en-US" dirty="0"/>
              <a:t> </a:t>
            </a:r>
            <a:r>
              <a:rPr lang="en-US" altLang="zh-CN" dirty="0"/>
              <a:t>Complementarity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teaming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choosing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material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taking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drugs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cure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disease.</a:t>
            </a:r>
          </a:p>
          <a:p>
            <a:endParaRPr lang="en-US" dirty="0"/>
          </a:p>
          <a:p>
            <a:r>
              <a:rPr lang="en-US" altLang="zh-CN" dirty="0"/>
              <a:t>Suppose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red,</a:t>
            </a:r>
            <a:r>
              <a:rPr lang="zh-CN" altLang="en-US" dirty="0"/>
              <a:t> </a:t>
            </a:r>
            <a:r>
              <a:rPr lang="en-US" altLang="zh-CN" dirty="0"/>
              <a:t>green,</a:t>
            </a:r>
            <a:r>
              <a:rPr lang="zh-CN" altLang="en-US" dirty="0"/>
              <a:t> </a:t>
            </a:r>
            <a:r>
              <a:rPr lang="en-US" altLang="zh-CN" dirty="0"/>
              <a:t>yellow,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r>
              <a:rPr lang="zh-CN" altLang="en-US" dirty="0"/>
              <a:t> </a:t>
            </a:r>
            <a:r>
              <a:rPr lang="en-US" altLang="zh-CN" dirty="0"/>
              <a:t>Proximity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colors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</a:p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KDD</a:t>
            </a:r>
            <a:r>
              <a:rPr lang="zh-CN" altLang="en-US" dirty="0"/>
              <a:t> </a:t>
            </a:r>
            <a:r>
              <a:rPr lang="en-US" altLang="zh-CN" dirty="0"/>
              <a:t>conference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goal.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plan,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origin</a:t>
            </a:r>
            <a:r>
              <a:rPr lang="zh-CN" altLang="en-US" dirty="0"/>
              <a:t> </a:t>
            </a:r>
            <a:r>
              <a:rPr lang="en-US" altLang="zh-CN" dirty="0"/>
              <a:t>point,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members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route.</a:t>
            </a:r>
          </a:p>
          <a:p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vector,</a:t>
            </a:r>
            <a:r>
              <a:rPr lang="zh-CN" altLang="en-US" dirty="0"/>
              <a:t> </a:t>
            </a:r>
            <a:r>
              <a:rPr lang="en-US" altLang="zh-CN" dirty="0"/>
              <a:t>yellow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vector,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green.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successful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navigate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route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goal.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cannot.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way,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complementarity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members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16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mathematically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goal’s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plan’s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g,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epsilon.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epsilon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small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successful</a:t>
            </a:r>
            <a:r>
              <a:rPr lang="zh-CN" altLang="en-US" dirty="0"/>
              <a:t> </a:t>
            </a:r>
            <a:r>
              <a:rPr lang="en-US" altLang="zh-CN" dirty="0"/>
              <a:t>plan.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epsilon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bad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big.</a:t>
            </a:r>
          </a:p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designed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algorithm,</a:t>
            </a:r>
            <a:r>
              <a:rPr lang="zh-CN" altLang="en-US" dirty="0"/>
              <a:t> </a:t>
            </a:r>
            <a:r>
              <a:rPr lang="en-US" altLang="zh-CN" dirty="0" err="1"/>
              <a:t>Daheng</a:t>
            </a:r>
            <a:r>
              <a:rPr lang="zh-CN" altLang="en-US" dirty="0"/>
              <a:t> </a:t>
            </a:r>
            <a:r>
              <a:rPr lang="en-US" altLang="zh-CN" dirty="0"/>
              <a:t>reminded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conference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achievement,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winning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award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citations.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point.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ray.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projection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p2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beyond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g,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bigger</a:t>
            </a:r>
            <a:r>
              <a:rPr lang="zh-CN" altLang="en-US" dirty="0"/>
              <a:t> </a:t>
            </a:r>
            <a:r>
              <a:rPr lang="en-US" altLang="zh-CN" dirty="0"/>
              <a:t>achievement.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gamma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achievement.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ray,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point,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epsilon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circle.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tube-like</a:t>
            </a:r>
            <a:r>
              <a:rPr lang="zh-CN" altLang="en-US" dirty="0"/>
              <a:t> </a:t>
            </a:r>
            <a:r>
              <a:rPr lang="en-US" altLang="zh-CN" dirty="0"/>
              <a:t>region.</a:t>
            </a:r>
          </a:p>
          <a:p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TUBE.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embeds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outcomes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complementarity.</a:t>
            </a:r>
            <a:r>
              <a:rPr lang="zh-CN" altLang="en-US" dirty="0"/>
              <a:t> </a:t>
            </a:r>
            <a:r>
              <a:rPr lang="en-US" altLang="zh-CN" dirty="0"/>
              <a:t>EBUT.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186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experiments,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hold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thing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co-author.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hundred</a:t>
            </a:r>
            <a:r>
              <a:rPr lang="zh-CN" altLang="en-US" dirty="0"/>
              <a:t> </a:t>
            </a:r>
            <a:r>
              <a:rPr lang="en-US" altLang="zh-CN" dirty="0"/>
              <a:t>thousand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candidates.</a:t>
            </a:r>
            <a:r>
              <a:rPr lang="zh-CN" altLang="en-US" dirty="0"/>
              <a:t> </a:t>
            </a:r>
            <a:r>
              <a:rPr lang="en-US" altLang="zh-CN" dirty="0"/>
              <a:t>HMR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rank-based</a:t>
            </a:r>
            <a:r>
              <a:rPr lang="zh-CN" altLang="en-US" dirty="0"/>
              <a:t> </a:t>
            </a:r>
            <a:r>
              <a:rPr lang="en-US" altLang="zh-CN" dirty="0"/>
              <a:t>measure.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average,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truth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list.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better.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TUBE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HMR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59.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bigger</a:t>
            </a:r>
            <a:r>
              <a:rPr lang="zh-CN" altLang="en-US" dirty="0"/>
              <a:t> </a:t>
            </a:r>
            <a:r>
              <a:rPr lang="en-US" altLang="zh-CN" dirty="0"/>
              <a:t>ranks.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complementarity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important.</a:t>
            </a:r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observations.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ranks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100,000,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similarity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important.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far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deployment.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ask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invite</a:t>
            </a:r>
            <a:r>
              <a:rPr lang="zh-CN" altLang="en-US" dirty="0"/>
              <a:t> </a:t>
            </a:r>
            <a:r>
              <a:rPr lang="en-US" altLang="zh-CN" dirty="0"/>
              <a:t>59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sense.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hope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rank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future.</a:t>
            </a:r>
          </a:p>
          <a:p>
            <a:endParaRPr lang="en-US" altLang="zh-CN" dirty="0"/>
          </a:p>
          <a:p>
            <a:r>
              <a:rPr lang="en-US" altLang="zh-CN" dirty="0"/>
              <a:t>BTW,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author</a:t>
            </a:r>
            <a:r>
              <a:rPr lang="zh-CN" altLang="en-US" dirty="0"/>
              <a:t> </a:t>
            </a:r>
            <a:r>
              <a:rPr lang="en-US" altLang="zh-CN" dirty="0" err="1"/>
              <a:t>Daheng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intern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Amazon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summer.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enjoyed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experience,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remote.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6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seen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methods.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disadvantages.</a:t>
            </a:r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relationships.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optimize.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control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preserved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endParaRPr lang="en-US" altLang="zh-CN" dirty="0"/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points.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pair-wise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proximity.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node-to-node</a:t>
            </a:r>
            <a:r>
              <a:rPr lang="zh-CN" altLang="en-US" dirty="0"/>
              <a:t> </a:t>
            </a:r>
            <a:r>
              <a:rPr lang="en-US" altLang="zh-CN" dirty="0"/>
              <a:t>comparison.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associated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multi-hop</a:t>
            </a:r>
            <a:r>
              <a:rPr lang="zh-CN" altLang="en-US" dirty="0"/>
              <a:t> </a:t>
            </a:r>
            <a:r>
              <a:rPr lang="en-US" altLang="zh-CN" dirty="0"/>
              <a:t>neighborhoods.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multi-hop</a:t>
            </a:r>
            <a:r>
              <a:rPr lang="zh-CN" altLang="en-US" dirty="0"/>
              <a:t> </a:t>
            </a:r>
            <a:r>
              <a:rPr lang="en-US" altLang="zh-CN" dirty="0"/>
              <a:t>neighborhoods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relationship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hops,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shallow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relationship.</a:t>
            </a:r>
          </a:p>
          <a:p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multi-hop</a:t>
            </a:r>
            <a:r>
              <a:rPr lang="zh-CN" altLang="en-US" dirty="0"/>
              <a:t> </a:t>
            </a:r>
            <a:r>
              <a:rPr lang="en-US" altLang="zh-CN" dirty="0"/>
              <a:t>neighborhoods?</a:t>
            </a:r>
          </a:p>
          <a:p>
            <a:endParaRPr lang="en-US" dirty="0"/>
          </a:p>
          <a:p>
            <a:r>
              <a:rPr lang="en-US" altLang="zh-CN" dirty="0"/>
              <a:t>Yes.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aggregation.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think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aggregation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networks.</a:t>
            </a:r>
            <a:r>
              <a:rPr lang="zh-CN" altLang="en-US" dirty="0"/>
              <a:t> </a:t>
            </a:r>
            <a:r>
              <a:rPr lang="en-US" altLang="zh-CN" dirty="0"/>
              <a:t>Everybody</a:t>
            </a:r>
            <a:r>
              <a:rPr lang="zh-CN" altLang="en-US" dirty="0"/>
              <a:t> </a:t>
            </a:r>
            <a:r>
              <a:rPr lang="en-US" altLang="zh-CN" dirty="0"/>
              <a:t>knows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CNN.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024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image,</a:t>
            </a:r>
            <a:r>
              <a:rPr lang="zh-CN" altLang="en-US" dirty="0"/>
              <a:t> </a:t>
            </a:r>
            <a:r>
              <a:rPr lang="en-US" altLang="zh-CN" dirty="0"/>
              <a:t>CNN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convolutions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neighboring</a:t>
            </a:r>
            <a:r>
              <a:rPr lang="zh-CN" altLang="en-US" dirty="0"/>
              <a:t> </a:t>
            </a:r>
            <a:r>
              <a:rPr lang="en-US" altLang="zh-CN" dirty="0"/>
              <a:t>pixels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scales.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layer,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image’s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features.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graph?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is,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neuron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K,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considered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neurons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K-1.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aggregated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connections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node.</a:t>
            </a:r>
            <a:r>
              <a:rPr lang="zh-CN" altLang="en-US" dirty="0"/>
              <a:t> </a:t>
            </a:r>
            <a:r>
              <a:rPr lang="en-US" altLang="zh-CN" dirty="0"/>
              <a:t>Basically,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neurons,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itself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architecture.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GNN.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see.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love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borrow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outside.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borrows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word2vec.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borrows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97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OK.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framework.</a:t>
            </a:r>
          </a:p>
          <a:p>
            <a:endParaRPr lang="en-US" dirty="0"/>
          </a:p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features,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node,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transform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ZERO.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1,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3….until</a:t>
            </a:r>
            <a:r>
              <a:rPr lang="zh-CN" altLang="en-US" dirty="0"/>
              <a:t> </a:t>
            </a:r>
            <a:r>
              <a:rPr lang="en-US" altLang="zh-CN" dirty="0"/>
              <a:t>capital</a:t>
            </a:r>
            <a:r>
              <a:rPr lang="zh-CN" altLang="en-US" dirty="0"/>
              <a:t> </a:t>
            </a:r>
            <a:r>
              <a:rPr lang="en-US" altLang="zh-CN" dirty="0"/>
              <a:t>K.</a:t>
            </a:r>
            <a:r>
              <a:rPr lang="zh-CN" altLang="en-US" dirty="0"/>
              <a:t> </a:t>
            </a:r>
            <a:r>
              <a:rPr lang="en-US" altLang="zh-CN" dirty="0"/>
              <a:t>Capital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layers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GNN.</a:t>
            </a:r>
          </a:p>
          <a:p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k-1,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v’s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 err="1"/>
              <a:t>h_N</a:t>
            </a:r>
            <a:r>
              <a:rPr lang="en-US" altLang="zh-CN" dirty="0"/>
              <a:t>(v)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neighbor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a,</a:t>
            </a:r>
            <a:r>
              <a:rPr lang="zh-CN" altLang="en-US" dirty="0"/>
              <a:t> </a:t>
            </a:r>
            <a:r>
              <a:rPr lang="en-US" altLang="zh-CN" dirty="0"/>
              <a:t>b,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combine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v’s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k-1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\sigma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v’s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k.</a:t>
            </a:r>
          </a:p>
          <a:p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generated,</a:t>
            </a:r>
            <a:r>
              <a:rPr lang="zh-CN" altLang="en-US" dirty="0"/>
              <a:t> </a:t>
            </a:r>
            <a:r>
              <a:rPr lang="en-US" altLang="zh-CN" dirty="0"/>
              <a:t>hop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hop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aggregated.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14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factorization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consider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attributes.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put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attributes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matrix,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dimensional.</a:t>
            </a:r>
          </a:p>
          <a:p>
            <a:endParaRPr lang="en-US" altLang="zh-CN" dirty="0"/>
          </a:p>
          <a:p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attributes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architecture.</a:t>
            </a:r>
          </a:p>
          <a:p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utilize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information.</a:t>
            </a:r>
          </a:p>
          <a:p>
            <a:endParaRPr lang="en-US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mathematically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neighborhood.</a:t>
            </a:r>
          </a:p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network,</a:t>
            </a:r>
            <a:r>
              <a:rPr lang="zh-CN" altLang="en-US" dirty="0"/>
              <a:t> </a:t>
            </a:r>
            <a:r>
              <a:rPr lang="en-US" altLang="zh-CN" dirty="0"/>
              <a:t>GCN,</a:t>
            </a:r>
            <a:r>
              <a:rPr lang="zh-CN" altLang="en-US" dirty="0"/>
              <a:t> </a:t>
            </a:r>
            <a:r>
              <a:rPr lang="en-US" altLang="zh-CN" dirty="0"/>
              <a:t>proposed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convolution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it.</a:t>
            </a:r>
          </a:p>
          <a:p>
            <a:r>
              <a:rPr lang="en-US" altLang="zh-CN" dirty="0"/>
              <a:t>Basically,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multiplies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adjacency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weight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W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layer.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proved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effective.</a:t>
            </a:r>
          </a:p>
          <a:p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78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Once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generated,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weighting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back</a:t>
            </a:r>
            <a:r>
              <a:rPr lang="zh-CN" altLang="en-US" dirty="0"/>
              <a:t> </a:t>
            </a:r>
            <a:r>
              <a:rPr lang="en-US" altLang="zh-CN" dirty="0"/>
              <a:t>propagation.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labels,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cross-entropy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</a:p>
          <a:p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don’t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labels,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random-walk</a:t>
            </a:r>
            <a:r>
              <a:rPr lang="zh-CN" altLang="en-US" dirty="0"/>
              <a:t> </a:t>
            </a:r>
            <a:r>
              <a:rPr lang="en-US" altLang="zh-CN" dirty="0"/>
              <a:t>distance,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case,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deeper</a:t>
            </a:r>
            <a:r>
              <a:rPr lang="zh-CN" altLang="en-US" dirty="0"/>
              <a:t> </a:t>
            </a:r>
            <a:r>
              <a:rPr lang="en-US" altLang="zh-CN" dirty="0" err="1"/>
              <a:t>DeepWalk</a:t>
            </a:r>
            <a:r>
              <a:rPr lang="en-US" altLang="zh-CN" dirty="0"/>
              <a:t>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09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GCN</a:t>
            </a:r>
            <a:r>
              <a:rPr lang="zh-CN" altLang="en-US" dirty="0"/>
              <a:t> </a:t>
            </a:r>
            <a:r>
              <a:rPr lang="en-US" altLang="zh-CN" dirty="0"/>
              <a:t>looks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cool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points.</a:t>
            </a:r>
          </a:p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testing,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unseen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it,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connections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GCN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generate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embedding.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complexity,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huge.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strategy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v’s</a:t>
            </a:r>
            <a:r>
              <a:rPr lang="zh-CN" altLang="en-US" dirty="0"/>
              <a:t> </a:t>
            </a:r>
            <a:r>
              <a:rPr lang="en-US" altLang="zh-CN" dirty="0"/>
              <a:t>neighborhood.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neighborhood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even</a:t>
            </a:r>
            <a:r>
              <a:rPr lang="zh-CN" altLang="en-US" dirty="0"/>
              <a:t> </a:t>
            </a:r>
            <a:r>
              <a:rPr lang="en-US" altLang="zh-CN" dirty="0"/>
              <a:t>v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easily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v’s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equation.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 err="1"/>
              <a:t>GraphSAGE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aggregation.</a:t>
            </a:r>
            <a:r>
              <a:rPr lang="zh-CN" altLang="en-US" dirty="0"/>
              <a:t> </a:t>
            </a:r>
            <a:r>
              <a:rPr lang="en-US" altLang="zh-CN" dirty="0"/>
              <a:t>Actually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allows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graphs.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 err="1"/>
              <a:t>GraphSAGE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deployed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Pinterest,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 err="1"/>
              <a:t>PinSAGE</a:t>
            </a:r>
            <a:r>
              <a:rPr lang="en-US" altLang="zh-CN" dirty="0"/>
              <a:t>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27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effective.</a:t>
            </a:r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argue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neighbors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levels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aggregation.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bring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mechanism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aggregation.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weight,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alpha,</a:t>
            </a:r>
            <a:r>
              <a:rPr lang="zh-CN" altLang="en-US" dirty="0"/>
              <a:t> </a:t>
            </a:r>
            <a:r>
              <a:rPr lang="en-US" altLang="zh-CN" dirty="0"/>
              <a:t>estimates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v.</a:t>
            </a:r>
          </a:p>
          <a:p>
            <a:r>
              <a:rPr lang="en-US" altLang="zh-CN" dirty="0"/>
              <a:t>And,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attention.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multi-head</a:t>
            </a:r>
            <a:r>
              <a:rPr lang="zh-CN" altLang="en-US" dirty="0"/>
              <a:t> </a:t>
            </a:r>
            <a:r>
              <a:rPr lang="en-US" altLang="zh-CN" dirty="0"/>
              <a:t>attentions.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K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multi-layer</a:t>
            </a:r>
            <a:r>
              <a:rPr lang="zh-CN" altLang="en-US" dirty="0"/>
              <a:t> </a:t>
            </a:r>
            <a:r>
              <a:rPr lang="en-US" altLang="zh-CN" dirty="0"/>
              <a:t>GNN.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layer.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multi-head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attentional</a:t>
            </a:r>
            <a:r>
              <a:rPr lang="zh-CN" altLang="en-US" dirty="0"/>
              <a:t> </a:t>
            </a:r>
            <a:r>
              <a:rPr lang="en-US" altLang="zh-CN" dirty="0"/>
              <a:t>layer.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GAT.</a:t>
            </a:r>
          </a:p>
          <a:p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experiments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GAT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GCN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GraphSAGE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see,</a:t>
            </a:r>
            <a:r>
              <a:rPr lang="zh-CN" altLang="en-US" dirty="0"/>
              <a:t> </a:t>
            </a:r>
            <a:r>
              <a:rPr lang="en-US" altLang="zh-CN" dirty="0"/>
              <a:t>alpha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parameter</a:t>
            </a:r>
            <a:r>
              <a:rPr lang="zh-CN" altLang="en-US" dirty="0"/>
              <a:t> </a:t>
            </a:r>
            <a:r>
              <a:rPr lang="en-US" altLang="zh-CN" dirty="0"/>
              <a:t>tensor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dimensions,</a:t>
            </a:r>
            <a:r>
              <a:rPr lang="zh-CN" altLang="en-US" dirty="0"/>
              <a:t> </a:t>
            </a:r>
            <a:r>
              <a:rPr lang="en-US" altLang="zh-CN" dirty="0"/>
              <a:t>u,</a:t>
            </a:r>
            <a:r>
              <a:rPr lang="zh-CN" altLang="en-US" dirty="0"/>
              <a:t> </a:t>
            </a:r>
            <a:r>
              <a:rPr lang="en-US" altLang="zh-CN" dirty="0"/>
              <a:t>v,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k.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GAT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652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director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DM</a:t>
            </a:r>
            <a:r>
              <a:rPr lang="zh-CN" altLang="en-US" dirty="0"/>
              <a:t> </a:t>
            </a:r>
            <a:r>
              <a:rPr lang="en-US" altLang="zh-CN" dirty="0"/>
              <a:t>square</a:t>
            </a:r>
            <a:r>
              <a:rPr lang="zh-CN" altLang="en-US" dirty="0"/>
              <a:t> </a:t>
            </a:r>
            <a:r>
              <a:rPr lang="en-US" altLang="zh-CN" dirty="0"/>
              <a:t>lab.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lab’s</a:t>
            </a:r>
            <a:r>
              <a:rPr lang="zh-CN" altLang="en-US" dirty="0"/>
              <a:t> </a:t>
            </a:r>
            <a:r>
              <a:rPr lang="en-US" altLang="zh-CN" dirty="0"/>
              <a:t>full</a:t>
            </a:r>
            <a:r>
              <a:rPr lang="zh-CN" altLang="en-US" dirty="0"/>
              <a:t> </a:t>
            </a:r>
            <a:r>
              <a:rPr lang="en-US" altLang="zh-CN" dirty="0"/>
              <a:t>name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towards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Making.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big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decision.</a:t>
            </a:r>
          </a:p>
          <a:p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teach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fundamental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undergraduates.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teach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graduate-level</a:t>
            </a:r>
            <a:r>
              <a:rPr lang="zh-CN" altLang="en-US" dirty="0"/>
              <a:t> </a:t>
            </a:r>
            <a:r>
              <a:rPr lang="en-US" altLang="zh-CN" dirty="0"/>
              <a:t>course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Computational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Modeling.</a:t>
            </a:r>
          </a:p>
          <a:p>
            <a:endParaRPr lang="en-US" altLang="zh-CN" dirty="0"/>
          </a:p>
          <a:p>
            <a:r>
              <a:rPr lang="en-US" altLang="zh-CN" dirty="0"/>
              <a:t>OK.</a:t>
            </a:r>
            <a:r>
              <a:rPr lang="zh-CN" altLang="en-US" dirty="0"/>
              <a:t> </a:t>
            </a:r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analyze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data?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rich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applications,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advertising,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r>
              <a:rPr lang="zh-CN" altLang="en-US" dirty="0"/>
              <a:t> </a:t>
            </a:r>
            <a:r>
              <a:rPr lang="en-US" altLang="zh-CN" dirty="0"/>
              <a:t>systems,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answering.</a:t>
            </a:r>
          </a:p>
          <a:p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complex.</a:t>
            </a:r>
            <a:r>
              <a:rPr lang="zh-CN" altLang="en-US" dirty="0"/>
              <a:t> </a:t>
            </a:r>
            <a:r>
              <a:rPr lang="en-US" altLang="zh-CN" dirty="0"/>
              <a:t>Besides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content,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preferences,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relations,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suspicious</a:t>
            </a:r>
            <a:r>
              <a:rPr lang="zh-CN" altLang="en-US" dirty="0"/>
              <a:t> </a:t>
            </a:r>
            <a:r>
              <a:rPr lang="en-US" altLang="zh-CN" dirty="0"/>
              <a:t>intentions.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factors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behavior.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interactions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user,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content,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particular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location.</a:t>
            </a:r>
          </a:p>
          <a:p>
            <a:endParaRPr lang="en-US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know,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links.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interactions.</a:t>
            </a:r>
            <a:r>
              <a:rPr lang="zh-CN" altLang="en-US" dirty="0"/>
              <a:t> </a:t>
            </a:r>
            <a:r>
              <a:rPr lang="en-US" altLang="zh-CN" dirty="0"/>
              <a:t>Researchers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learning,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modeling.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central</a:t>
            </a:r>
            <a:r>
              <a:rPr lang="zh-CN" altLang="en-US" dirty="0"/>
              <a:t> </a:t>
            </a:r>
            <a:r>
              <a:rPr lang="en-US" altLang="zh-CN" dirty="0"/>
              <a:t>topic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today.</a:t>
            </a:r>
          </a:p>
          <a:p>
            <a:endParaRPr lang="en-US" altLang="zh-CN" dirty="0"/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side,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unstructured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EXTRACT</a:t>
            </a:r>
            <a:r>
              <a:rPr lang="zh-CN" altLang="en-US" dirty="0"/>
              <a:t> </a:t>
            </a:r>
            <a:r>
              <a:rPr lang="en-US" altLang="zh-CN" dirty="0"/>
              <a:t>structured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content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  <a:r>
              <a:rPr lang="zh-CN" altLang="en-US" dirty="0"/>
              <a:t> </a:t>
            </a:r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discovered</a:t>
            </a:r>
            <a:r>
              <a:rPr lang="zh-CN" altLang="en-US" dirty="0"/>
              <a:t> </a:t>
            </a:r>
            <a:r>
              <a:rPr lang="en-US" altLang="zh-CN" dirty="0"/>
              <a:t>something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graphs,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generating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textual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discovery.</a:t>
            </a:r>
            <a:r>
              <a:rPr lang="zh-CN" altLang="en-US" dirty="0"/>
              <a:t> </a:t>
            </a:r>
            <a:r>
              <a:rPr lang="en-US" altLang="zh-CN" dirty="0"/>
              <a:t>That’s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left.</a:t>
            </a:r>
            <a:r>
              <a:rPr lang="zh-CN" altLang="en-US" dirty="0"/>
              <a:t> </a:t>
            </a:r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another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direction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processing.</a:t>
            </a:r>
            <a:r>
              <a:rPr lang="zh-CN" altLang="en-US" dirty="0"/>
              <a:t> </a:t>
            </a:r>
            <a:r>
              <a:rPr lang="en-US" altLang="zh-CN" dirty="0"/>
              <a:t>Specifically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text</a:t>
            </a:r>
            <a:r>
              <a:rPr lang="zh-CN" altLang="en-US" dirty="0"/>
              <a:t> </a:t>
            </a:r>
            <a:r>
              <a:rPr lang="en-US" altLang="zh-CN" dirty="0"/>
              <a:t>generation.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608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year,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top</a:t>
            </a:r>
            <a:r>
              <a:rPr lang="zh-CN" altLang="en-US" dirty="0"/>
              <a:t> </a:t>
            </a:r>
            <a:r>
              <a:rPr lang="en-US" altLang="zh-CN" dirty="0"/>
              <a:t>conferences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GNN.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bringing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33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OK.</a:t>
            </a:r>
            <a:r>
              <a:rPr lang="zh-CN" altLang="en-US" dirty="0"/>
              <a:t> </a:t>
            </a:r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I’d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GNN.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anomalies.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436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advertising.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actually,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app.</a:t>
            </a:r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places.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she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session.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location-session-item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user.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information?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reading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timestamp.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date,</a:t>
            </a:r>
            <a:r>
              <a:rPr lang="zh-CN" altLang="en-US" dirty="0"/>
              <a:t> </a:t>
            </a:r>
            <a:r>
              <a:rPr lang="en-US" altLang="zh-CN" dirty="0"/>
              <a:t>weekday,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morning,</a:t>
            </a:r>
            <a:r>
              <a:rPr lang="zh-CN" altLang="en-US" dirty="0"/>
              <a:t> </a:t>
            </a:r>
            <a:r>
              <a:rPr lang="en-US" altLang="zh-CN" dirty="0"/>
              <a:t>afternoon,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night.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hourly</a:t>
            </a:r>
            <a:r>
              <a:rPr lang="zh-CN" altLang="en-US" dirty="0"/>
              <a:t> </a:t>
            </a:r>
            <a:r>
              <a:rPr lang="en-US" altLang="zh-CN" dirty="0"/>
              <a:t>patterns,</a:t>
            </a:r>
            <a:r>
              <a:rPr lang="zh-CN" altLang="en-US" dirty="0"/>
              <a:t> </a:t>
            </a:r>
            <a:r>
              <a:rPr lang="en-US" altLang="zh-CN" dirty="0"/>
              <a:t>weekly</a:t>
            </a:r>
            <a:r>
              <a:rPr lang="zh-CN" altLang="en-US" dirty="0"/>
              <a:t> </a:t>
            </a:r>
            <a:r>
              <a:rPr lang="en-US" altLang="zh-CN" dirty="0"/>
              <a:t>patterns,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weekday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strongly</a:t>
            </a:r>
            <a:r>
              <a:rPr lang="zh-CN" altLang="en-US" dirty="0"/>
              <a:t> </a:t>
            </a:r>
            <a:r>
              <a:rPr lang="en-US" altLang="zh-CN" dirty="0"/>
              <a:t>associated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gender,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JOB,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income.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Calendar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dimension.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089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zh-CN" altLang="en-US" dirty="0"/>
              <a:t> </a:t>
            </a:r>
            <a:r>
              <a:rPr lang="en-US" altLang="zh-CN" dirty="0"/>
              <a:t>framework.</a:t>
            </a:r>
          </a:p>
          <a:p>
            <a:r>
              <a:rPr lang="en-US" altLang="zh-CN" dirty="0"/>
              <a:t>Basically,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associated</a:t>
            </a:r>
            <a:r>
              <a:rPr lang="zh-CN" altLang="en-US" dirty="0"/>
              <a:t> </a:t>
            </a:r>
            <a:r>
              <a:rPr lang="en-US" altLang="zh-CN" dirty="0"/>
              <a:t>items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hour,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week,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weekday.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location.</a:t>
            </a:r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hour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weekday</a:t>
            </a:r>
            <a:r>
              <a:rPr lang="zh-CN" altLang="en-US" dirty="0"/>
              <a:t> </a:t>
            </a:r>
            <a:r>
              <a:rPr lang="en-US" altLang="zh-CN" dirty="0"/>
              <a:t>embeddings,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spatial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embedding.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gender,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income</a:t>
            </a:r>
            <a:r>
              <a:rPr lang="zh-CN" altLang="en-US" dirty="0"/>
              <a:t> </a:t>
            </a:r>
            <a:r>
              <a:rPr lang="en-US" altLang="zh-CN" dirty="0"/>
              <a:t>level.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 err="1"/>
              <a:t>CalendarGNN</a:t>
            </a:r>
            <a:r>
              <a:rPr lang="en-US" altLang="zh-CN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116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CalendarGNN</a:t>
            </a:r>
            <a:r>
              <a:rPr lang="zh-CN" altLang="en-US" dirty="0"/>
              <a:t> </a:t>
            </a:r>
            <a:r>
              <a:rPr lang="en-US" altLang="zh-CN" dirty="0"/>
              <a:t>considers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kinds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patterns,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predicts</a:t>
            </a:r>
            <a:r>
              <a:rPr lang="zh-CN" altLang="en-US" dirty="0"/>
              <a:t> </a:t>
            </a:r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gender,</a:t>
            </a:r>
            <a:r>
              <a:rPr lang="zh-CN" altLang="en-US" dirty="0"/>
              <a:t> </a:t>
            </a:r>
            <a:r>
              <a:rPr lang="en-US" altLang="zh-CN" dirty="0"/>
              <a:t>age,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income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accurately.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two-dimensional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spaces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quite</a:t>
            </a:r>
            <a:r>
              <a:rPr lang="zh-CN" altLang="en-US" dirty="0"/>
              <a:t> </a:t>
            </a:r>
            <a:r>
              <a:rPr lang="en-US" altLang="zh-CN" dirty="0"/>
              <a:t>good.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females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males.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colors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/>
              <a:t>income</a:t>
            </a:r>
            <a:r>
              <a:rPr lang="zh-CN" altLang="en-US" dirty="0"/>
              <a:t> </a:t>
            </a:r>
            <a:r>
              <a:rPr lang="en-US" altLang="zh-CN" dirty="0"/>
              <a:t>levels.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4332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I’d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sequence.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won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award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KDD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workshop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year.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G(t)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matrices</a:t>
            </a:r>
            <a:r>
              <a:rPr lang="zh-CN" altLang="en-US" dirty="0"/>
              <a:t> </a:t>
            </a:r>
            <a:r>
              <a:rPr lang="en-US" altLang="zh-CN" dirty="0"/>
              <a:t>X(t),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 err="1"/>
              <a:t>h_v</a:t>
            </a:r>
            <a:r>
              <a:rPr lang="zh-CN" altLang="en-US" dirty="0"/>
              <a:t> </a:t>
            </a:r>
            <a:r>
              <a:rPr lang="en-US" altLang="zh-CN" dirty="0"/>
              <a:t>(t).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ideas.</a:t>
            </a:r>
            <a:r>
              <a:rPr lang="zh-CN" altLang="en-US" dirty="0"/>
              <a:t> </a:t>
            </a:r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t</a:t>
            </a:r>
            <a:r>
              <a:rPr lang="zh-CN" altLang="en-US" dirty="0"/>
              <a:t> </a:t>
            </a:r>
            <a:r>
              <a:rPr lang="en-US" altLang="zh-CN" dirty="0"/>
              <a:t>depends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t-1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earlier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S-stack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earlier</a:t>
            </a:r>
            <a:r>
              <a:rPr lang="zh-CN" altLang="en-US" dirty="0"/>
              <a:t> </a:t>
            </a:r>
            <a:r>
              <a:rPr lang="en-US" altLang="zh-CN" dirty="0"/>
              <a:t>graphs.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earlier</a:t>
            </a:r>
            <a:r>
              <a:rPr lang="zh-CN" altLang="en-US" dirty="0"/>
              <a:t> </a:t>
            </a:r>
            <a:r>
              <a:rPr lang="en-US" altLang="zh-CN" dirty="0"/>
              <a:t>graphs</a:t>
            </a:r>
            <a:r>
              <a:rPr lang="zh-CN" altLang="en-US" dirty="0"/>
              <a:t> </a:t>
            </a:r>
            <a:r>
              <a:rPr lang="en-US" altLang="zh-CN" dirty="0"/>
              <a:t>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estimated</a:t>
            </a:r>
            <a:r>
              <a:rPr lang="zh-CN" altLang="en-US" dirty="0"/>
              <a:t> </a:t>
            </a:r>
            <a:r>
              <a:rPr lang="en-US" altLang="zh-CN" dirty="0"/>
              <a:t>dynamically.</a:t>
            </a:r>
          </a:p>
          <a:p>
            <a:r>
              <a:rPr lang="en-US" altLang="zh-CN" dirty="0"/>
              <a:t>Second,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attributes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co-evolve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interests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purchasing</a:t>
            </a:r>
            <a:r>
              <a:rPr lang="zh-CN" altLang="en-US" dirty="0"/>
              <a:t> </a:t>
            </a:r>
            <a:r>
              <a:rPr lang="en-US" altLang="zh-CN" dirty="0"/>
              <a:t>behaviors;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buy,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interests.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82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academic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h-index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co-authorship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researchers.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DBLP,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Microsoft</a:t>
            </a:r>
            <a:r>
              <a:rPr lang="zh-CN" altLang="en-US" dirty="0"/>
              <a:t> </a:t>
            </a:r>
            <a:r>
              <a:rPr lang="en-US" altLang="zh-CN" dirty="0"/>
              <a:t>academic</a:t>
            </a:r>
            <a:r>
              <a:rPr lang="zh-CN" altLang="en-US" dirty="0"/>
              <a:t> </a:t>
            </a:r>
            <a:r>
              <a:rPr lang="en-US" altLang="zh-CN" dirty="0"/>
              <a:t>search.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MAE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h-index</a:t>
            </a:r>
            <a:r>
              <a:rPr lang="zh-CN" altLang="en-US" dirty="0"/>
              <a:t> </a:t>
            </a:r>
            <a:r>
              <a:rPr lang="en-US" altLang="zh-CN" dirty="0"/>
              <a:t>prediction,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F1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evaluate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co-evolutionary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algorithms,</a:t>
            </a:r>
            <a:r>
              <a:rPr lang="zh-CN" altLang="en-US" dirty="0"/>
              <a:t> </a:t>
            </a:r>
            <a:r>
              <a:rPr lang="en-US" altLang="zh-CN" dirty="0"/>
              <a:t>GCN,</a:t>
            </a:r>
            <a:r>
              <a:rPr lang="zh-CN" altLang="en-US" dirty="0"/>
              <a:t> </a:t>
            </a:r>
            <a:r>
              <a:rPr lang="en-US" altLang="zh-CN" dirty="0"/>
              <a:t>GAT,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 err="1"/>
              <a:t>GraphSAGE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consistent</a:t>
            </a:r>
            <a:r>
              <a:rPr lang="zh-CN" altLang="en-US" dirty="0"/>
              <a:t> </a:t>
            </a:r>
            <a:r>
              <a:rPr lang="en-US" altLang="zh-CN" dirty="0"/>
              <a:t>improvement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tasks.</a:t>
            </a:r>
            <a:r>
              <a:rPr lang="zh-CN" altLang="en-US" dirty="0"/>
              <a:t> </a:t>
            </a:r>
            <a:r>
              <a:rPr lang="en-US" altLang="zh-CN" dirty="0"/>
              <a:t>MAE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smaller.</a:t>
            </a:r>
            <a:r>
              <a:rPr lang="zh-CN" altLang="en-US" dirty="0"/>
              <a:t> </a:t>
            </a:r>
            <a:r>
              <a:rPr lang="en-US" altLang="zh-CN" dirty="0"/>
              <a:t>F1</a:t>
            </a:r>
            <a:r>
              <a:rPr lang="zh-CN" altLang="en-US" dirty="0"/>
              <a:t> </a:t>
            </a:r>
            <a:r>
              <a:rPr lang="en-US" altLang="zh-CN" dirty="0"/>
              <a:t>becomes</a:t>
            </a:r>
            <a:r>
              <a:rPr lang="zh-CN" altLang="en-US" dirty="0"/>
              <a:t> </a:t>
            </a:r>
            <a:r>
              <a:rPr lang="en-US" altLang="zh-CN" dirty="0"/>
              <a:t>bigger.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061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I’d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buy</a:t>
            </a:r>
            <a:r>
              <a:rPr lang="zh-CN" altLang="en-US" dirty="0"/>
              <a:t> </a:t>
            </a:r>
            <a:r>
              <a:rPr lang="en-US" altLang="zh-CN" dirty="0"/>
              <a:t>fake</a:t>
            </a:r>
            <a:r>
              <a:rPr lang="zh-CN" altLang="en-US" dirty="0"/>
              <a:t> </a:t>
            </a:r>
            <a:r>
              <a:rPr lang="en-US" altLang="zh-CN" dirty="0"/>
              <a:t>followers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fake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Likes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web.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pay</a:t>
            </a:r>
            <a:r>
              <a:rPr lang="zh-CN" altLang="en-US" dirty="0"/>
              <a:t> </a:t>
            </a:r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dollars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followers.</a:t>
            </a:r>
            <a:r>
              <a:rPr lang="zh-CN" altLang="en-US" dirty="0"/>
              <a:t> </a:t>
            </a:r>
            <a:r>
              <a:rPr lang="en-US" altLang="zh-CN" dirty="0"/>
              <a:t>It’s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sometimes</a:t>
            </a:r>
            <a:r>
              <a:rPr lang="zh-CN" altLang="en-US" dirty="0"/>
              <a:t> </a:t>
            </a:r>
            <a:r>
              <a:rPr lang="en-US" altLang="zh-CN" dirty="0"/>
              <a:t>impossible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fake</a:t>
            </a:r>
            <a:r>
              <a:rPr lang="zh-CN" altLang="en-US" dirty="0"/>
              <a:t> </a:t>
            </a:r>
            <a:r>
              <a:rPr lang="en-US" altLang="zh-CN" dirty="0"/>
              <a:t>followers.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interested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having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nodes;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label,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anomaly,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vectors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problem.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without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label?</a:t>
            </a:r>
          </a:p>
          <a:p>
            <a:endParaRPr lang="en-US" altLang="zh-CN" dirty="0"/>
          </a:p>
          <a:p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trained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way.</a:t>
            </a:r>
            <a:r>
              <a:rPr lang="zh-CN" altLang="en-US" dirty="0"/>
              <a:t> </a:t>
            </a:r>
            <a:r>
              <a:rPr lang="en-US" altLang="zh-CN" dirty="0"/>
              <a:t>Basically,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r>
              <a:rPr lang="zh-CN" altLang="en-US" dirty="0"/>
              <a:t> </a:t>
            </a:r>
            <a:r>
              <a:rPr lang="en-US" altLang="zh-CN" dirty="0"/>
              <a:t>within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</a:t>
            </a:r>
            <a:r>
              <a:rPr lang="zh-CN" altLang="en-US" dirty="0"/>
              <a:t> </a:t>
            </a:r>
            <a:r>
              <a:rPr lang="en-US" altLang="zh-CN" dirty="0"/>
              <a:t>distance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similar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</a:p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sense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detection.</a:t>
            </a:r>
            <a:r>
              <a:rPr lang="zh-CN" altLang="en-US" dirty="0"/>
              <a:t> </a:t>
            </a:r>
            <a:r>
              <a:rPr lang="en-US" altLang="zh-CN" dirty="0"/>
              <a:t>Fake</a:t>
            </a:r>
            <a:r>
              <a:rPr lang="zh-CN" altLang="en-US" dirty="0"/>
              <a:t> </a:t>
            </a:r>
            <a:r>
              <a:rPr lang="en-US" altLang="zh-CN" dirty="0"/>
              <a:t>followers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spammers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close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</a:p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experience</a:t>
            </a:r>
            <a:r>
              <a:rPr lang="zh-CN" altLang="en-US" dirty="0"/>
              <a:t> </a:t>
            </a:r>
            <a:r>
              <a:rPr lang="en-US" altLang="zh-CN" dirty="0"/>
              <a:t>tells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suspicious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must</a:t>
            </a:r>
            <a:r>
              <a:rPr lang="zh-CN" altLang="en-US" dirty="0"/>
              <a:t> </a:t>
            </a:r>
            <a:r>
              <a:rPr lang="en-US" altLang="zh-CN" dirty="0"/>
              <a:t>distort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structure.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earlier</a:t>
            </a:r>
            <a:r>
              <a:rPr lang="zh-CN" altLang="en-US" dirty="0"/>
              <a:t> </a:t>
            </a:r>
            <a:r>
              <a:rPr lang="en-US" altLang="zh-CN" dirty="0"/>
              <a:t>papers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adjacency</a:t>
            </a:r>
            <a:r>
              <a:rPr lang="zh-CN" altLang="en-US" dirty="0"/>
              <a:t> </a:t>
            </a:r>
            <a:r>
              <a:rPr lang="en-US" altLang="zh-CN" dirty="0"/>
              <a:t>matrix.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detected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algorithms.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GNN.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dense</a:t>
            </a:r>
            <a:r>
              <a:rPr lang="zh-CN" altLang="en-US" dirty="0"/>
              <a:t> </a:t>
            </a:r>
            <a:r>
              <a:rPr lang="en-US" altLang="zh-CN" dirty="0"/>
              <a:t>blocks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not.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reflect</a:t>
            </a:r>
            <a:r>
              <a:rPr lang="zh-CN" altLang="en-US" dirty="0"/>
              <a:t> </a:t>
            </a:r>
            <a:r>
              <a:rPr lang="en-US" altLang="zh-CN" dirty="0"/>
              <a:t>global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anomalies.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17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pseudo</a:t>
            </a:r>
            <a:r>
              <a:rPr lang="zh-CN" altLang="en-US" dirty="0"/>
              <a:t> </a:t>
            </a:r>
            <a:r>
              <a:rPr lang="en-US" altLang="zh-CN" dirty="0"/>
              <a:t>labels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call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Loss.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public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experiments.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two-dimensional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spaces.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suspicious</a:t>
            </a:r>
            <a:r>
              <a:rPr lang="zh-CN" altLang="en-US" dirty="0"/>
              <a:t> </a:t>
            </a:r>
            <a:r>
              <a:rPr lang="en-US" altLang="zh-CN" dirty="0"/>
              <a:t>users.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train</a:t>
            </a:r>
            <a:r>
              <a:rPr lang="zh-CN" altLang="en-US" dirty="0"/>
              <a:t> </a:t>
            </a:r>
            <a:r>
              <a:rPr lang="en-US" altLang="zh-CN" dirty="0"/>
              <a:t>GCN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 err="1"/>
              <a:t>GraphSAGE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colors</a:t>
            </a:r>
            <a:r>
              <a:rPr lang="zh-CN" altLang="en-US" dirty="0"/>
              <a:t> </a:t>
            </a:r>
            <a:r>
              <a:rPr lang="en-US" altLang="zh-CN" dirty="0"/>
              <a:t>cannot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easily</a:t>
            </a:r>
            <a:r>
              <a:rPr lang="zh-CN" altLang="en-US" dirty="0"/>
              <a:t> </a:t>
            </a:r>
            <a:r>
              <a:rPr lang="en-US" altLang="zh-CN" dirty="0"/>
              <a:t>separated.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patterns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better.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blue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clearly</a:t>
            </a:r>
            <a:r>
              <a:rPr lang="zh-CN" altLang="en-US" dirty="0"/>
              <a:t> </a:t>
            </a:r>
            <a:r>
              <a:rPr lang="en-US" altLang="zh-CN" dirty="0"/>
              <a:t>separated.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still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overlap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big.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856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OK.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talk.</a:t>
            </a:r>
            <a:r>
              <a:rPr lang="zh-CN" altLang="en-US" dirty="0"/>
              <a:t> </a:t>
            </a:r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formulated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problems.</a:t>
            </a:r>
            <a:r>
              <a:rPr lang="zh-CN" altLang="en-US" dirty="0"/>
              <a:t> </a:t>
            </a:r>
            <a:r>
              <a:rPr lang="en-US" altLang="zh-CN" dirty="0"/>
              <a:t>OK?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talked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technologies.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discussed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disadvantages.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introduced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techniques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detecting</a:t>
            </a:r>
            <a:r>
              <a:rPr lang="zh-CN" altLang="en-US" dirty="0"/>
              <a:t> </a:t>
            </a:r>
            <a:r>
              <a:rPr lang="en-US" altLang="zh-CN" dirty="0"/>
              <a:t>anomalies.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1713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outline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talk today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connection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technologies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decades.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categorize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types:</a:t>
            </a:r>
            <a:r>
              <a:rPr lang="zh-CN" altLang="en-US" dirty="0"/>
              <a:t> </a:t>
            </a:r>
            <a:r>
              <a:rPr lang="en-US" altLang="zh-CN" dirty="0"/>
              <a:t>adjacency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factorization,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disadvantages.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talk,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present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recent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0404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references.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781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r>
              <a:rPr lang="en-US" altLang="zh-CN" dirty="0"/>
              <a:t>applications.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categories,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information,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purchasing</a:t>
            </a:r>
            <a:r>
              <a:rPr lang="zh-CN" altLang="en-US" dirty="0"/>
              <a:t> </a:t>
            </a:r>
            <a:r>
              <a:rPr lang="en-US" altLang="zh-CN" dirty="0"/>
              <a:t>behavior,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fraud.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collaborate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develops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push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  <a:r>
              <a:rPr lang="zh-CN" altLang="en-US" dirty="0"/>
              <a:t> </a:t>
            </a:r>
            <a:r>
              <a:rPr lang="en-US" altLang="zh-CN" dirty="0"/>
              <a:t>articles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users.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pushes</a:t>
            </a:r>
            <a:r>
              <a:rPr lang="zh-CN" altLang="en-US" dirty="0"/>
              <a:t> </a:t>
            </a:r>
            <a:r>
              <a:rPr lang="en-US" altLang="zh-CN" dirty="0"/>
              <a:t>advertisements</a:t>
            </a:r>
            <a:r>
              <a:rPr lang="zh-CN" altLang="en-US" dirty="0"/>
              <a:t> </a:t>
            </a:r>
            <a:r>
              <a:rPr lang="en-US" altLang="zh-CN" dirty="0"/>
              <a:t>such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handbags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watches.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gender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reasons.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advertising.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00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formulate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problems?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represent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profiles.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attributes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purchasing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product,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</a:p>
          <a:p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define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</a:p>
          <a:p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category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actually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</a:p>
          <a:p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demographic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values.</a:t>
            </a:r>
          </a:p>
          <a:p>
            <a:r>
              <a:rPr lang="en-US" altLang="zh-CN" dirty="0"/>
              <a:t>Predicting</a:t>
            </a:r>
            <a:r>
              <a:rPr lang="zh-CN" altLang="en-US" dirty="0"/>
              <a:t> </a:t>
            </a:r>
            <a:r>
              <a:rPr lang="en-US" altLang="zh-CN" dirty="0"/>
              <a:t>purchasing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considered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prediction.</a:t>
            </a:r>
          </a:p>
          <a:p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detecting</a:t>
            </a:r>
            <a:r>
              <a:rPr lang="zh-CN" altLang="en-US" dirty="0"/>
              <a:t> </a:t>
            </a:r>
            <a:r>
              <a:rPr lang="en-US" altLang="zh-CN" dirty="0"/>
              <a:t>spam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967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tasks,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features.</a:t>
            </a:r>
          </a:p>
          <a:p>
            <a:r>
              <a:rPr lang="en-US" altLang="zh-CN" dirty="0"/>
              <a:t>However,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dimensional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sparse.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raw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attributes,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low-dimensional</a:t>
            </a:r>
            <a:r>
              <a:rPr lang="zh-CN" altLang="en-US" dirty="0"/>
              <a:t> </a:t>
            </a:r>
            <a:r>
              <a:rPr lang="en-US" altLang="zh-CN" dirty="0"/>
              <a:t>representations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nodes.</a:t>
            </a:r>
          </a:p>
          <a:p>
            <a:r>
              <a:rPr lang="en-US" altLang="zh-CN" dirty="0"/>
              <a:t>Simply</a:t>
            </a:r>
            <a:r>
              <a:rPr lang="zh-CN" altLang="en-US" dirty="0"/>
              <a:t> </a:t>
            </a:r>
            <a:r>
              <a:rPr lang="en-US" altLang="zh-CN" dirty="0"/>
              <a:t>say,</a:t>
            </a:r>
            <a:r>
              <a:rPr lang="zh-CN" altLang="en-US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v,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looking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128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 err="1"/>
              <a:t>h_v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expect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 err="1"/>
              <a:t>h_v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lots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accurately</a:t>
            </a:r>
            <a:r>
              <a:rPr lang="zh-CN" altLang="en-US" dirty="0"/>
              <a:t> </a:t>
            </a:r>
            <a:r>
              <a:rPr lang="en-US" altLang="zh-CN" dirty="0"/>
              <a:t>predict</a:t>
            </a:r>
            <a:r>
              <a:rPr lang="zh-CN" altLang="en-US" dirty="0"/>
              <a:t> </a:t>
            </a:r>
            <a:r>
              <a:rPr lang="en-US" altLang="zh-CN" dirty="0"/>
              <a:t>labels,</a:t>
            </a:r>
            <a:r>
              <a:rPr lang="zh-CN" altLang="en-US" dirty="0"/>
              <a:t> </a:t>
            </a:r>
            <a:r>
              <a:rPr lang="en-US" altLang="zh-CN" dirty="0"/>
              <a:t>attributes,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links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classifiers</a:t>
            </a:r>
            <a:r>
              <a:rPr lang="zh-CN" altLang="en-US" dirty="0"/>
              <a:t> </a:t>
            </a:r>
            <a:r>
              <a:rPr lang="en-US" altLang="zh-CN" dirty="0"/>
              <a:t>f.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 err="1"/>
              <a:t>h_v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called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space.</a:t>
            </a:r>
          </a:p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1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years,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technologies.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adjacency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factorization.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became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factorization-based</a:t>
            </a:r>
            <a:r>
              <a:rPr lang="zh-CN" altLang="en-US" dirty="0"/>
              <a:t> </a:t>
            </a:r>
            <a:r>
              <a:rPr lang="en-US" altLang="zh-CN" dirty="0"/>
              <a:t>technique</a:t>
            </a:r>
            <a:r>
              <a:rPr lang="zh-CN" altLang="en-US" dirty="0"/>
              <a:t> </a:t>
            </a:r>
            <a:r>
              <a:rPr lang="en-US" altLang="zh-CN" dirty="0"/>
              <a:t>won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million</a:t>
            </a:r>
            <a:r>
              <a:rPr lang="zh-CN" altLang="en-US" dirty="0"/>
              <a:t> </a:t>
            </a:r>
            <a:r>
              <a:rPr lang="en-US" altLang="zh-CN" dirty="0"/>
              <a:t>dollars</a:t>
            </a:r>
            <a:r>
              <a:rPr lang="zh-CN" altLang="en-US" dirty="0"/>
              <a:t> </a:t>
            </a:r>
            <a:r>
              <a:rPr lang="en-US" altLang="zh-CN" dirty="0"/>
              <a:t>Netflix</a:t>
            </a:r>
            <a:r>
              <a:rPr lang="zh-CN" altLang="en-US" dirty="0"/>
              <a:t> </a:t>
            </a:r>
            <a:r>
              <a:rPr lang="en-US" altLang="zh-CN" dirty="0"/>
              <a:t>competition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2009.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guess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heard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 err="1"/>
              <a:t>DeepWalk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node2vec.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network.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took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years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become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mainstream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learning.</a:t>
            </a:r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representative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discuss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advantages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disadvantages.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feast.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cover</a:t>
            </a:r>
            <a:r>
              <a:rPr lang="zh-CN" altLang="en-US" dirty="0"/>
              <a:t> </a:t>
            </a:r>
            <a:r>
              <a:rPr lang="en-US" altLang="zh-CN" dirty="0"/>
              <a:t>almost</a:t>
            </a:r>
            <a:r>
              <a:rPr lang="zh-CN" altLang="en-US" dirty="0"/>
              <a:t> </a:t>
            </a:r>
            <a:r>
              <a:rPr lang="en-US" altLang="zh-CN" dirty="0"/>
              <a:t>20</a:t>
            </a:r>
            <a:r>
              <a:rPr lang="zh-CN" altLang="en-US" dirty="0"/>
              <a:t> </a:t>
            </a:r>
            <a:r>
              <a:rPr lang="en-US" altLang="zh-CN" dirty="0"/>
              <a:t>papers.</a:t>
            </a:r>
            <a:r>
              <a:rPr lang="zh-CN" altLang="en-US" dirty="0"/>
              <a:t> </a:t>
            </a:r>
            <a:r>
              <a:rPr lang="en-US" altLang="zh-CN" dirty="0"/>
              <a:t>OK.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started.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67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nonnegative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factorization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recommendation.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represents</a:t>
            </a:r>
            <a:r>
              <a:rPr lang="zh-CN" altLang="en-US" dirty="0"/>
              <a:t> </a:t>
            </a:r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rating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bipartite</a:t>
            </a:r>
            <a:r>
              <a:rPr lang="zh-CN" altLang="en-US" dirty="0"/>
              <a:t> </a:t>
            </a:r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graph.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movies.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movies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adjacency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R.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V,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</a:t>
            </a:r>
            <a:r>
              <a:rPr lang="zh-CN" altLang="en-US" dirty="0"/>
              <a:t> </a:t>
            </a:r>
            <a:r>
              <a:rPr lang="en-US" altLang="zh-CN" dirty="0"/>
              <a:t>movies,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d.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200,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idea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minimize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preserved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U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V.</a:t>
            </a:r>
          </a:p>
          <a:p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authors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improve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argue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latent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should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sparse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overfitting.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usually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favorite</a:t>
            </a:r>
            <a:r>
              <a:rPr lang="zh-CN" altLang="en-US" dirty="0"/>
              <a:t> </a:t>
            </a:r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topics,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200.</a:t>
            </a:r>
          </a:p>
          <a:p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next,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movies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naturally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ratings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ratings,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users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ratings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ratings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/>
              <a:t> </a:t>
            </a:r>
            <a:r>
              <a:rPr lang="en-US" altLang="zh-CN"/>
              <a:t>movies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item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bias.</a:t>
            </a:r>
          </a:p>
          <a:p>
            <a:endParaRPr lang="en-US" altLang="zh-CN" dirty="0"/>
          </a:p>
          <a:p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authors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temporal</a:t>
            </a:r>
            <a:r>
              <a:rPr lang="zh-CN" altLang="en-US" dirty="0"/>
              <a:t> </a:t>
            </a:r>
            <a:r>
              <a:rPr lang="en-US" altLang="zh-CN" dirty="0"/>
              <a:t>dynamics.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interests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evolve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time.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u(t)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v(t)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function.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complicated.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page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let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know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performs</a:t>
            </a:r>
            <a:r>
              <a:rPr lang="zh-CN" altLang="en-US" dirty="0"/>
              <a:t> </a:t>
            </a:r>
            <a:r>
              <a:rPr lang="en-US" altLang="zh-CN" dirty="0"/>
              <a:t>pretty</a:t>
            </a:r>
            <a:r>
              <a:rPr lang="zh-CN" altLang="en-US" dirty="0"/>
              <a:t> </a:t>
            </a:r>
            <a:r>
              <a:rPr lang="en-US" altLang="zh-CN" dirty="0"/>
              <a:t>well.</a:t>
            </a:r>
          </a:p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4AF99-A031-1040-972A-CCC7CC3F61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11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pattFill prst="openDmnd">
          <a:fgClr>
            <a:srgbClr val="0D1A2D"/>
          </a:fgClr>
          <a:bgClr>
            <a:srgbClr val="0D213C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8" name="Straight Connector Gold" hidden="1"/>
          <p:cNvCxnSpPr/>
          <p:nvPr/>
        </p:nvCxnSpPr>
        <p:spPr>
          <a:xfrm>
            <a:off x="266700" y="4838700"/>
            <a:ext cx="8610600" cy="0"/>
          </a:xfrm>
          <a:prstGeom prst="line">
            <a:avLst/>
          </a:prstGeom>
          <a:ln>
            <a:solidFill>
              <a:srgbClr val="B09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>
          <a:xfrm>
            <a:off x="3505200" y="3009901"/>
            <a:ext cx="2133600" cy="30427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Galaxie Polaris Condensed Mediu" pitchFamily="2" charset="0"/>
                <a:ea typeface="Galaxie Polaris Condensed Mediu" pitchFamily="2" charset="0"/>
                <a:cs typeface="Galaxie Polaris Condensed Mediu" pitchFamily="2" charset="0"/>
              </a:defRPr>
            </a:lvl1pPr>
          </a:lstStyle>
          <a:p>
            <a:fld id="{F9B4D7D6-E096-DD4D-8E1B-B3EF0C78BBDA}" type="datetime1">
              <a:rPr lang="en-US" smtClean="0"/>
              <a:t>2/23/23</a:t>
            </a:fld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85800" y="1775354"/>
            <a:ext cx="7772400" cy="1188720"/>
          </a:xfrm>
        </p:spPr>
        <p:txBody>
          <a:bodyPr/>
          <a:lstStyle>
            <a:lvl1pPr>
              <a:defRPr b="0">
                <a:solidFill>
                  <a:srgbClr val="DEB406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9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DEB40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sp>
        <p:nvSpPr>
          <p:cNvPr id="3" name="Subtitle"/>
          <p:cNvSpPr>
            <a:spLocks noGrp="1"/>
          </p:cNvSpPr>
          <p:nvPr>
            <p:ph type="subTitle" idx="1"/>
          </p:nvPr>
        </p:nvSpPr>
        <p:spPr>
          <a:xfrm>
            <a:off x="1508760" y="342900"/>
            <a:ext cx="6126480" cy="640080"/>
          </a:xfrm>
        </p:spPr>
        <p:txBody>
          <a:bodyPr anchor="ctr"/>
          <a:lstStyle>
            <a:lvl1pPr marL="0" indent="0" algn="ctr">
              <a:buNone/>
              <a:defRPr>
                <a:pattFill prst="openDmnd">
                  <a:fgClr>
                    <a:srgbClr val="0D1A2D"/>
                  </a:fgClr>
                  <a:bgClr>
                    <a:srgbClr val="0D213C"/>
                  </a:bgClr>
                </a:patt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  <a:lvl2pPr marL="412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54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8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50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636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76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90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017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13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4BDDD-8A9C-FA44-A612-10C415DF3EC7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6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grpSp>
        <p:nvGrpSpPr>
          <p:cNvPr id="53" name="Icon"/>
          <p:cNvGrpSpPr/>
          <p:nvPr/>
        </p:nvGrpSpPr>
        <p:grpSpPr>
          <a:xfrm>
            <a:off x="7685531" y="214538"/>
            <a:ext cx="695044" cy="685801"/>
            <a:chOff x="7685531" y="228600"/>
            <a:chExt cx="695044" cy="685801"/>
          </a:xfrm>
        </p:grpSpPr>
        <p:sp>
          <p:nvSpPr>
            <p:cNvPr id="54" name="Icon Oval"/>
            <p:cNvSpPr/>
            <p:nvPr/>
          </p:nvSpPr>
          <p:spPr>
            <a:xfrm>
              <a:off x="7685531" y="228600"/>
              <a:ext cx="685800" cy="685800"/>
            </a:xfrm>
            <a:prstGeom prst="ellipse">
              <a:avLst/>
            </a:prstGeom>
            <a:solidFill>
              <a:srgbClr val="0B385D"/>
            </a:solidFill>
            <a:ln w="6350">
              <a:solidFill>
                <a:srgbClr val="26262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Cambria" pitchFamily="18" charset="0"/>
              </a:endParaRPr>
            </a:p>
          </p:txBody>
        </p:sp>
        <p:pic>
          <p:nvPicPr>
            <p:cNvPr id="55" name="Icon Picture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85531" y="228601"/>
              <a:ext cx="695044" cy="685800"/>
            </a:xfrm>
            <a:prstGeom prst="rect">
              <a:avLst/>
            </a:prstGeom>
          </p:spPr>
        </p:pic>
      </p:grpSp>
      <p:sp>
        <p:nvSpPr>
          <p:cNvPr id="52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83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cology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93B5B-842F-E54C-A2DB-D13E85EB8D74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2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pic>
        <p:nvPicPr>
          <p:cNvPr id="23" name="Ico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557" y="214538"/>
            <a:ext cx="685800" cy="68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9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7" name="Header"/>
          <p:cNvGrpSpPr/>
          <p:nvPr/>
        </p:nvGrpSpPr>
        <p:grpSpPr>
          <a:xfrm>
            <a:off x="85053" y="-15017"/>
            <a:ext cx="6447979" cy="323165"/>
            <a:chOff x="85053" y="-15017"/>
            <a:chExt cx="6447979" cy="323166"/>
          </a:xfrm>
        </p:grpSpPr>
        <p:grpSp>
          <p:nvGrpSpPr>
            <p:cNvPr id="2" name="Group 1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35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37" name="TextBox Header 4"/>
            <p:cNvSpPr txBox="1"/>
            <p:nvPr/>
          </p:nvSpPr>
          <p:spPr>
            <a:xfrm>
              <a:off x="3480261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Book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Header 3"/>
            <p:cNvSpPr txBox="1"/>
            <p:nvPr/>
          </p:nvSpPr>
          <p:spPr>
            <a:xfrm>
              <a:off x="2574608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31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32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724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rau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0811C-3AFB-364C-8C2C-4657FF11E14E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1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pic>
        <p:nvPicPr>
          <p:cNvPr id="26" name="Ico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4557" y="214538"/>
            <a:ext cx="685800" cy="6858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8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2" name="Header"/>
          <p:cNvGrpSpPr/>
          <p:nvPr/>
        </p:nvGrpSpPr>
        <p:grpSpPr>
          <a:xfrm>
            <a:off x="85053" y="-15017"/>
            <a:ext cx="6447979" cy="323165"/>
            <a:chOff x="85053" y="-15017"/>
            <a:chExt cx="6447979" cy="323166"/>
          </a:xfrm>
        </p:grpSpPr>
        <p:grpSp>
          <p:nvGrpSpPr>
            <p:cNvPr id="40" name="Group 39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43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45" name="TextBox Header 4"/>
            <p:cNvSpPr txBox="1"/>
            <p:nvPr/>
          </p:nvSpPr>
          <p:spPr>
            <a:xfrm>
              <a:off x="3480261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Book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Header 3"/>
            <p:cNvSpPr txBox="1"/>
            <p:nvPr/>
          </p:nvSpPr>
          <p:spPr>
            <a:xfrm>
              <a:off x="2574606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28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29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830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ccomplished Work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040D6-4B88-C949-970D-ABEBF91A24E9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7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grpSp>
        <p:nvGrpSpPr>
          <p:cNvPr id="53" name="Icon"/>
          <p:cNvGrpSpPr/>
          <p:nvPr/>
        </p:nvGrpSpPr>
        <p:grpSpPr>
          <a:xfrm>
            <a:off x="7674557" y="214538"/>
            <a:ext cx="685800" cy="685800"/>
            <a:chOff x="7685531" y="228600"/>
            <a:chExt cx="685800" cy="685800"/>
          </a:xfrm>
        </p:grpSpPr>
        <p:sp>
          <p:nvSpPr>
            <p:cNvPr id="54" name="Icon Oval"/>
            <p:cNvSpPr/>
            <p:nvPr/>
          </p:nvSpPr>
          <p:spPr>
            <a:xfrm>
              <a:off x="7685531" y="228600"/>
              <a:ext cx="685800" cy="685800"/>
            </a:xfrm>
            <a:prstGeom prst="ellipse">
              <a:avLst/>
            </a:prstGeom>
            <a:solidFill>
              <a:srgbClr val="0B385D"/>
            </a:solidFill>
            <a:ln w="6350">
              <a:solidFill>
                <a:srgbClr val="26262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Cambria" pitchFamily="18" charset="0"/>
              </a:endParaRPr>
            </a:p>
          </p:txBody>
        </p:sp>
        <p:pic>
          <p:nvPicPr>
            <p:cNvPr id="55" name="Icon Pictur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2687" y="306858"/>
              <a:ext cx="471963" cy="495999"/>
            </a:xfrm>
            <a:prstGeom prst="rect">
              <a:avLst/>
            </a:prstGeom>
          </p:spPr>
        </p:pic>
      </p:grpSp>
      <p:sp>
        <p:nvSpPr>
          <p:cNvPr id="56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2" name="Header"/>
          <p:cNvGrpSpPr/>
          <p:nvPr/>
        </p:nvGrpSpPr>
        <p:grpSpPr>
          <a:xfrm>
            <a:off x="85053" y="-15017"/>
            <a:ext cx="6447979" cy="323165"/>
            <a:chOff x="85053" y="-15017"/>
            <a:chExt cx="6447979" cy="323166"/>
          </a:xfrm>
        </p:grpSpPr>
        <p:grpSp>
          <p:nvGrpSpPr>
            <p:cNvPr id="43" name="Group 42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44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48" name="TextBox Header 4"/>
            <p:cNvSpPr txBox="1"/>
            <p:nvPr/>
          </p:nvSpPr>
          <p:spPr>
            <a:xfrm>
              <a:off x="3480261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Book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Header 3"/>
            <p:cNvSpPr txBox="1"/>
            <p:nvPr/>
          </p:nvSpPr>
          <p:spPr>
            <a:xfrm>
              <a:off x="2574606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41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42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076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rrent/Future Work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27ADC-7C98-DF49-9D02-2C04F8AC6BEF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8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grpSp>
        <p:nvGrpSpPr>
          <p:cNvPr id="54" name="Icon"/>
          <p:cNvGrpSpPr/>
          <p:nvPr/>
        </p:nvGrpSpPr>
        <p:grpSpPr>
          <a:xfrm>
            <a:off x="7663888" y="214538"/>
            <a:ext cx="685800" cy="685800"/>
            <a:chOff x="7685531" y="228600"/>
            <a:chExt cx="685800" cy="685800"/>
          </a:xfrm>
        </p:grpSpPr>
        <p:sp>
          <p:nvSpPr>
            <p:cNvPr id="55" name="Icon Oval"/>
            <p:cNvSpPr/>
            <p:nvPr/>
          </p:nvSpPr>
          <p:spPr>
            <a:xfrm>
              <a:off x="7685531" y="228600"/>
              <a:ext cx="685800" cy="685800"/>
            </a:xfrm>
            <a:prstGeom prst="ellipse">
              <a:avLst/>
            </a:prstGeom>
            <a:solidFill>
              <a:srgbClr val="0B385D"/>
            </a:solidFill>
            <a:ln w="6350">
              <a:solidFill>
                <a:srgbClr val="26262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Cambria" pitchFamily="18" charset="0"/>
              </a:endParaRPr>
            </a:p>
          </p:txBody>
        </p:sp>
        <p:pic>
          <p:nvPicPr>
            <p:cNvPr id="56" name="Icon Pictur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7150" y="309009"/>
              <a:ext cx="493714" cy="496000"/>
            </a:xfrm>
            <a:prstGeom prst="rect">
              <a:avLst/>
            </a:prstGeom>
          </p:spPr>
        </p:pic>
      </p:grpSp>
      <p:sp>
        <p:nvSpPr>
          <p:cNvPr id="57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2" name="Header"/>
          <p:cNvGrpSpPr/>
          <p:nvPr/>
        </p:nvGrpSpPr>
        <p:grpSpPr>
          <a:xfrm>
            <a:off x="85053" y="-15017"/>
            <a:ext cx="6447979" cy="323165"/>
            <a:chOff x="85053" y="-15017"/>
            <a:chExt cx="6447979" cy="323166"/>
          </a:xfrm>
        </p:grpSpPr>
        <p:grpSp>
          <p:nvGrpSpPr>
            <p:cNvPr id="30" name="Group 29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45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46" name="TextBox Header 4"/>
            <p:cNvSpPr txBox="1"/>
            <p:nvPr/>
          </p:nvSpPr>
          <p:spPr>
            <a:xfrm>
              <a:off x="3480260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Medium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Header 3"/>
            <p:cNvSpPr txBox="1"/>
            <p:nvPr/>
          </p:nvSpPr>
          <p:spPr>
            <a:xfrm>
              <a:off x="2574608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28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29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7411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rap-Up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8F545-B31F-634A-B46B-00A4658DC5F8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58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grpSp>
        <p:nvGrpSpPr>
          <p:cNvPr id="52" name="Icon"/>
          <p:cNvGrpSpPr/>
          <p:nvPr/>
        </p:nvGrpSpPr>
        <p:grpSpPr>
          <a:xfrm>
            <a:off x="7663888" y="214538"/>
            <a:ext cx="685800" cy="685800"/>
            <a:chOff x="7685531" y="228600"/>
            <a:chExt cx="685800" cy="685800"/>
          </a:xfrm>
        </p:grpSpPr>
        <p:sp>
          <p:nvSpPr>
            <p:cNvPr id="55" name="Icon Oval"/>
            <p:cNvSpPr/>
            <p:nvPr/>
          </p:nvSpPr>
          <p:spPr>
            <a:xfrm>
              <a:off x="7685531" y="228600"/>
              <a:ext cx="685800" cy="685800"/>
            </a:xfrm>
            <a:prstGeom prst="ellipse">
              <a:avLst/>
            </a:prstGeom>
            <a:solidFill>
              <a:srgbClr val="0B385D"/>
            </a:solidFill>
            <a:ln w="6350">
              <a:solidFill>
                <a:srgbClr val="26262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latin typeface="Cambria" pitchFamily="18" charset="0"/>
              </a:endParaRPr>
            </a:p>
          </p:txBody>
        </p:sp>
        <p:pic>
          <p:nvPicPr>
            <p:cNvPr id="56" name="Icon Picture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5940" y="309009"/>
              <a:ext cx="524982" cy="524982"/>
            </a:xfrm>
            <a:prstGeom prst="rect">
              <a:avLst/>
            </a:prstGeom>
          </p:spPr>
        </p:pic>
      </p:grpSp>
      <p:sp>
        <p:nvSpPr>
          <p:cNvPr id="57" name="Title"/>
          <p:cNvSpPr>
            <a:spLocks noGrp="1"/>
          </p:cNvSpPr>
          <p:nvPr>
            <p:ph type="title"/>
          </p:nvPr>
        </p:nvSpPr>
        <p:spPr>
          <a:xfrm>
            <a:off x="1493978" y="342900"/>
            <a:ext cx="6156044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2" name="Header"/>
          <p:cNvGrpSpPr/>
          <p:nvPr/>
        </p:nvGrpSpPr>
        <p:grpSpPr>
          <a:xfrm>
            <a:off x="85054" y="-15017"/>
            <a:ext cx="6447979" cy="323165"/>
            <a:chOff x="85053" y="-15017"/>
            <a:chExt cx="6447979" cy="323166"/>
          </a:xfrm>
        </p:grpSpPr>
        <p:grpSp>
          <p:nvGrpSpPr>
            <p:cNvPr id="30" name="Group 29"/>
            <p:cNvGrpSpPr/>
            <p:nvPr/>
          </p:nvGrpSpPr>
          <p:grpSpPr>
            <a:xfrm>
              <a:off x="1389404" y="33251"/>
              <a:ext cx="4095231" cy="228928"/>
              <a:chOff x="1389404" y="43781"/>
              <a:chExt cx="4095231" cy="228928"/>
            </a:xfrm>
          </p:grpSpPr>
          <p:cxnSp>
            <p:nvCxnSpPr>
              <p:cNvPr id="43" name="Straight Connector Gold"/>
              <p:cNvCxnSpPr/>
              <p:nvPr/>
            </p:nvCxnSpPr>
            <p:spPr>
              <a:xfrm flipV="1">
                <a:off x="5484635" y="44109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Gold"/>
              <p:cNvCxnSpPr/>
              <p:nvPr/>
            </p:nvCxnSpPr>
            <p:spPr>
              <a:xfrm flipV="1">
                <a:off x="33666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Gold"/>
              <p:cNvCxnSpPr/>
              <p:nvPr/>
            </p:nvCxnSpPr>
            <p:spPr>
              <a:xfrm flipV="1">
                <a:off x="2452266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Gold"/>
              <p:cNvCxnSpPr/>
              <p:nvPr/>
            </p:nvCxnSpPr>
            <p:spPr>
              <a:xfrm flipV="1">
                <a:off x="1389404" y="43781"/>
                <a:ext cx="0" cy="228600"/>
              </a:xfrm>
              <a:prstGeom prst="line">
                <a:avLst/>
              </a:prstGeom>
              <a:ln>
                <a:solidFill>
                  <a:srgbClr val="B09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Header 5"/>
            <p:cNvSpPr txBox="1"/>
            <p:nvPr/>
          </p:nvSpPr>
          <p:spPr>
            <a:xfrm>
              <a:off x="5612844" y="-15017"/>
              <a:ext cx="920188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Medium" pitchFamily="2" charset="0"/>
                  <a:cs typeface="Arial" panose="020B0604020202020204" pitchFamily="34" charset="0"/>
                </a:rPr>
                <a:t>Wrap-up</a:t>
              </a:r>
            </a:p>
          </p:txBody>
        </p:sp>
        <p:sp>
          <p:nvSpPr>
            <p:cNvPr id="45" name="TextBox Header 4"/>
            <p:cNvSpPr txBox="1"/>
            <p:nvPr/>
          </p:nvSpPr>
          <p:spPr>
            <a:xfrm>
              <a:off x="3480261" y="-15017"/>
              <a:ext cx="193489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Current/Future</a:t>
              </a:r>
              <a:r>
                <a:rPr lang="en-US" sz="1500" baseline="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 Work</a:t>
              </a:r>
              <a:endParaRPr lang="en-US" sz="1500" dirty="0">
                <a:solidFill>
                  <a:srgbClr val="DEB406"/>
                </a:solidFill>
                <a:latin typeface="Arial" panose="020B0604020202020204" pitchFamily="34" charset="0"/>
                <a:ea typeface="Galaxie Polaris Condensed Book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Header 3"/>
            <p:cNvSpPr txBox="1"/>
            <p:nvPr/>
          </p:nvSpPr>
          <p:spPr>
            <a:xfrm>
              <a:off x="2574608" y="-15017"/>
              <a:ext cx="688010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Fraud</a:t>
              </a:r>
            </a:p>
          </p:txBody>
        </p:sp>
        <p:sp>
          <p:nvSpPr>
            <p:cNvPr id="28" name="TextBox Header 2"/>
            <p:cNvSpPr txBox="1"/>
            <p:nvPr/>
          </p:nvSpPr>
          <p:spPr>
            <a:xfrm>
              <a:off x="1507809" y="-15017"/>
              <a:ext cx="870751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Ecology</a:t>
              </a:r>
            </a:p>
          </p:txBody>
        </p:sp>
        <p:sp>
          <p:nvSpPr>
            <p:cNvPr id="29" name="TextBox Header 1"/>
            <p:cNvSpPr txBox="1"/>
            <p:nvPr/>
          </p:nvSpPr>
          <p:spPr>
            <a:xfrm>
              <a:off x="85053" y="-15017"/>
              <a:ext cx="1191353" cy="32316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500" dirty="0">
                  <a:solidFill>
                    <a:srgbClr val="DEB406"/>
                  </a:solidFill>
                  <a:latin typeface="Arial" panose="020B0604020202020204" pitchFamily="34" charset="0"/>
                  <a:ea typeface="Galaxie Polaris Condensed Book" pitchFamily="2" charset="0"/>
                  <a:cs typeface="Arial" panose="020B0604020202020204" pitchFamily="34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07822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007E3-C7B9-6240-AAE4-ECCED5C8AB6A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112482" y="2474"/>
            <a:ext cx="1487718" cy="591574"/>
            <a:chOff x="4495800" y="3314701"/>
            <a:chExt cx="2057400" cy="82813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7365" y="3768739"/>
              <a:ext cx="273340" cy="264248"/>
            </a:xfrm>
            <a:prstGeom prst="rect">
              <a:avLst/>
            </a:prstGeom>
          </p:spPr>
        </p:pic>
        <p:sp>
          <p:nvSpPr>
            <p:cNvPr id="61" name="Donut 60"/>
            <p:cNvSpPr/>
            <p:nvPr/>
          </p:nvSpPr>
          <p:spPr>
            <a:xfrm>
              <a:off x="4598582" y="3708360"/>
              <a:ext cx="387369" cy="375061"/>
            </a:xfrm>
            <a:prstGeom prst="donut">
              <a:avLst>
                <a:gd name="adj" fmla="val 11129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sp>
          <p:nvSpPr>
            <p:cNvPr id="63" name="Donut 62"/>
            <p:cNvSpPr/>
            <p:nvPr/>
          </p:nvSpPr>
          <p:spPr>
            <a:xfrm>
              <a:off x="4495800" y="3478052"/>
              <a:ext cx="212724" cy="212232"/>
            </a:xfrm>
            <a:prstGeom prst="donut">
              <a:avLst>
                <a:gd name="adj" fmla="val 14967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880" y="3511194"/>
              <a:ext cx="149589" cy="144613"/>
            </a:xfrm>
            <a:prstGeom prst="rect">
              <a:avLst/>
            </a:prstGeom>
          </p:spPr>
        </p:pic>
        <p:sp>
          <p:nvSpPr>
            <p:cNvPr id="65" name="Donut 64"/>
            <p:cNvSpPr/>
            <p:nvPr/>
          </p:nvSpPr>
          <p:spPr>
            <a:xfrm>
              <a:off x="5023441" y="4048884"/>
              <a:ext cx="105350" cy="93953"/>
            </a:xfrm>
            <a:prstGeom prst="donut">
              <a:avLst>
                <a:gd name="adj" fmla="val 48892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4657365" y="3669116"/>
              <a:ext cx="35651" cy="67272"/>
            </a:xfrm>
            <a:prstGeom prst="line">
              <a:avLst/>
            </a:prstGeom>
            <a:ln w="44450">
              <a:solidFill>
                <a:srgbClr val="EA8F8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65" idx="1"/>
            </p:cNvCxnSpPr>
            <p:nvPr/>
          </p:nvCxnSpPr>
          <p:spPr>
            <a:xfrm>
              <a:off x="4953000" y="4000500"/>
              <a:ext cx="85869" cy="62143"/>
            </a:xfrm>
            <a:prstGeom prst="line">
              <a:avLst/>
            </a:prstGeom>
            <a:ln w="22225">
              <a:solidFill>
                <a:srgbClr val="EA8F8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1259" y="3637432"/>
              <a:ext cx="390489" cy="377500"/>
            </a:xfrm>
            <a:prstGeom prst="rect">
              <a:avLst/>
            </a:prstGeom>
          </p:spPr>
        </p:pic>
        <p:sp>
          <p:nvSpPr>
            <p:cNvPr id="47" name="Donut 46"/>
            <p:cNvSpPr/>
            <p:nvPr/>
          </p:nvSpPr>
          <p:spPr>
            <a:xfrm>
              <a:off x="5303143" y="3559802"/>
              <a:ext cx="529046" cy="532758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Donut 48"/>
            <p:cNvSpPr/>
            <p:nvPr/>
          </p:nvSpPr>
          <p:spPr>
            <a:xfrm>
              <a:off x="6069547" y="3742489"/>
              <a:ext cx="279737" cy="272442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8291" y="3783366"/>
              <a:ext cx="202250" cy="195523"/>
            </a:xfrm>
            <a:prstGeom prst="rect">
              <a:avLst/>
            </a:prstGeom>
          </p:spPr>
        </p:pic>
        <p:sp>
          <p:nvSpPr>
            <p:cNvPr id="51" name="Donut 50"/>
            <p:cNvSpPr/>
            <p:nvPr/>
          </p:nvSpPr>
          <p:spPr>
            <a:xfrm>
              <a:off x="5867400" y="3314701"/>
              <a:ext cx="308610" cy="298344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2780" y="3356885"/>
              <a:ext cx="223021" cy="215602"/>
            </a:xfrm>
            <a:prstGeom prst="rect">
              <a:avLst/>
            </a:prstGeom>
          </p:spPr>
        </p:pic>
        <p:sp>
          <p:nvSpPr>
            <p:cNvPr id="53" name="Donut 52"/>
            <p:cNvSpPr/>
            <p:nvPr/>
          </p:nvSpPr>
          <p:spPr>
            <a:xfrm>
              <a:off x="6442982" y="3705718"/>
              <a:ext cx="110218" cy="100541"/>
            </a:xfrm>
            <a:prstGeom prst="donut">
              <a:avLst>
                <a:gd name="adj" fmla="val 24760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Donut 53"/>
            <p:cNvSpPr/>
            <p:nvPr/>
          </p:nvSpPr>
          <p:spPr>
            <a:xfrm>
              <a:off x="6258365" y="3621014"/>
              <a:ext cx="80420" cy="78693"/>
            </a:xfrm>
            <a:prstGeom prst="donut">
              <a:avLst>
                <a:gd name="adj" fmla="val 50000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5776877" y="3549412"/>
              <a:ext cx="135780" cy="113335"/>
            </a:xfrm>
            <a:prstGeom prst="line">
              <a:avLst/>
            </a:prstGeom>
            <a:ln w="635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330737" y="3774626"/>
              <a:ext cx="126320" cy="63265"/>
            </a:xfrm>
            <a:prstGeom prst="line">
              <a:avLst/>
            </a:prstGeom>
            <a:ln w="254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6261174" y="3693317"/>
              <a:ext cx="18791" cy="61218"/>
            </a:xfrm>
            <a:prstGeom prst="line">
              <a:avLst/>
            </a:prstGeom>
            <a:ln w="22225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47" idx="6"/>
            </p:cNvCxnSpPr>
            <p:nvPr/>
          </p:nvCxnSpPr>
          <p:spPr>
            <a:xfrm flipH="1" flipV="1">
              <a:off x="5832189" y="3826181"/>
              <a:ext cx="250584" cy="35424"/>
            </a:xfrm>
            <a:prstGeom prst="line">
              <a:avLst/>
            </a:prstGeom>
            <a:ln w="381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28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/>
          <p:cNvSpPr>
            <a:spLocks noGrp="1"/>
          </p:cNvSpPr>
          <p:nvPr>
            <p:ph type="title"/>
          </p:nvPr>
        </p:nvSpPr>
        <p:spPr>
          <a:xfrm>
            <a:off x="1194358" y="91240"/>
            <a:ext cx="7859324" cy="529188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sz="2000" b="1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17555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186A-C9FD-4843-AA4A-1E70E2E90185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24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C700C-F897-DE4D-9557-D26F8609B2D5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4745" y="115845"/>
            <a:ext cx="366857" cy="352432"/>
          </a:xfrm>
          <a:prstGeom prst="rect">
            <a:avLst/>
          </a:prstGeom>
        </p:spPr>
      </p:pic>
      <p:sp>
        <p:nvSpPr>
          <p:cNvPr id="15" name="Donut 14"/>
          <p:cNvSpPr/>
          <p:nvPr/>
        </p:nvSpPr>
        <p:spPr>
          <a:xfrm>
            <a:off x="8488100" y="38100"/>
            <a:ext cx="510915" cy="511276"/>
          </a:xfrm>
          <a:prstGeom prst="donut">
            <a:avLst>
              <a:gd name="adj" fmla="val 11129"/>
            </a:avLst>
          </a:prstGeom>
          <a:solidFill>
            <a:srgbClr val="B6171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 rot="6455602">
            <a:off x="7925961" y="93995"/>
            <a:ext cx="359938" cy="366155"/>
          </a:xfrm>
          <a:prstGeom prst="donut">
            <a:avLst>
              <a:gd name="adj" fmla="val 10979"/>
            </a:avLst>
          </a:prstGeom>
          <a:solidFill>
            <a:srgbClr val="0F66A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2326" y="156989"/>
            <a:ext cx="249998" cy="24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71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DCDA5-42A6-8D48-A3D9-BE8527D8E001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0" name="Donut 29"/>
          <p:cNvSpPr/>
          <p:nvPr/>
        </p:nvSpPr>
        <p:spPr>
          <a:xfrm>
            <a:off x="118075" y="246885"/>
            <a:ext cx="396686" cy="382287"/>
          </a:xfrm>
          <a:prstGeom prst="donut">
            <a:avLst>
              <a:gd name="adj" fmla="val 11112"/>
            </a:avLst>
          </a:prstGeom>
          <a:solidFill>
            <a:srgbClr val="FECC0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479" y="319520"/>
            <a:ext cx="265876" cy="256226"/>
          </a:xfrm>
          <a:prstGeom prst="rect">
            <a:avLst/>
          </a:prstGeom>
        </p:spPr>
      </p:pic>
      <p:sp>
        <p:nvSpPr>
          <p:cNvPr id="33" name="Donut 32"/>
          <p:cNvSpPr/>
          <p:nvPr/>
        </p:nvSpPr>
        <p:spPr>
          <a:xfrm>
            <a:off x="452415" y="136995"/>
            <a:ext cx="93759" cy="88529"/>
          </a:xfrm>
          <a:prstGeom prst="donut">
            <a:avLst>
              <a:gd name="adj" fmla="val 24634"/>
            </a:avLst>
          </a:prstGeom>
          <a:solidFill>
            <a:srgbClr val="FECC0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sp>
        <p:nvSpPr>
          <p:cNvPr id="34" name="Donut 33"/>
          <p:cNvSpPr/>
          <p:nvPr/>
        </p:nvSpPr>
        <p:spPr>
          <a:xfrm>
            <a:off x="355598" y="25908"/>
            <a:ext cx="93759" cy="88529"/>
          </a:xfrm>
          <a:prstGeom prst="donut">
            <a:avLst>
              <a:gd name="adj" fmla="val 24634"/>
            </a:avLst>
          </a:prstGeom>
          <a:solidFill>
            <a:srgbClr val="FECC0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sp>
        <p:nvSpPr>
          <p:cNvPr id="35" name="Donut 34"/>
          <p:cNvSpPr/>
          <p:nvPr/>
        </p:nvSpPr>
        <p:spPr>
          <a:xfrm>
            <a:off x="567425" y="487189"/>
            <a:ext cx="69594" cy="67067"/>
          </a:xfrm>
          <a:prstGeom prst="donut">
            <a:avLst>
              <a:gd name="adj" fmla="val 47874"/>
            </a:avLst>
          </a:prstGeom>
          <a:solidFill>
            <a:srgbClr val="FECC0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358406" y="108878"/>
            <a:ext cx="27989" cy="139373"/>
          </a:xfrm>
          <a:prstGeom prst="line">
            <a:avLst/>
          </a:prstGeom>
          <a:ln w="25400">
            <a:solidFill>
              <a:srgbClr val="FECC0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435186" y="225525"/>
            <a:ext cx="38690" cy="58819"/>
          </a:xfrm>
          <a:prstGeom prst="line">
            <a:avLst/>
          </a:prstGeom>
          <a:ln w="19050">
            <a:solidFill>
              <a:srgbClr val="FECC0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490359" y="482522"/>
            <a:ext cx="146660" cy="38202"/>
          </a:xfrm>
          <a:prstGeom prst="line">
            <a:avLst/>
          </a:prstGeom>
          <a:ln w="19050">
            <a:solidFill>
              <a:srgbClr val="FECC0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909" y="335414"/>
            <a:ext cx="215030" cy="207224"/>
          </a:xfrm>
          <a:prstGeom prst="rect">
            <a:avLst/>
          </a:prstGeom>
        </p:spPr>
      </p:pic>
      <p:sp>
        <p:nvSpPr>
          <p:cNvPr id="23" name="Donut 22"/>
          <p:cNvSpPr/>
          <p:nvPr/>
        </p:nvSpPr>
        <p:spPr>
          <a:xfrm>
            <a:off x="749979" y="307984"/>
            <a:ext cx="258889" cy="249492"/>
          </a:xfrm>
          <a:prstGeom prst="donut">
            <a:avLst>
              <a:gd name="adj" fmla="val 11112"/>
            </a:avLst>
          </a:prstGeom>
          <a:solidFill>
            <a:srgbClr val="EA2A8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1026121" y="246885"/>
            <a:ext cx="93759" cy="88529"/>
          </a:xfrm>
          <a:prstGeom prst="donut">
            <a:avLst>
              <a:gd name="adj" fmla="val 24634"/>
            </a:avLst>
          </a:prstGeom>
          <a:solidFill>
            <a:srgbClr val="EA2A8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sp>
        <p:nvSpPr>
          <p:cNvPr id="26" name="Donut 25"/>
          <p:cNvSpPr/>
          <p:nvPr/>
        </p:nvSpPr>
        <p:spPr>
          <a:xfrm>
            <a:off x="1049241" y="559171"/>
            <a:ext cx="93759" cy="88529"/>
          </a:xfrm>
          <a:prstGeom prst="donut">
            <a:avLst>
              <a:gd name="adj" fmla="val 24634"/>
            </a:avLst>
          </a:prstGeom>
          <a:solidFill>
            <a:srgbClr val="EA2A8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BF04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973365" y="510223"/>
            <a:ext cx="82916" cy="64275"/>
          </a:xfrm>
          <a:prstGeom prst="line">
            <a:avLst/>
          </a:prstGeom>
          <a:ln w="25400">
            <a:solidFill>
              <a:srgbClr val="EA2A8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973185" y="309505"/>
            <a:ext cx="71368" cy="50798"/>
          </a:xfrm>
          <a:prstGeom prst="line">
            <a:avLst/>
          </a:prstGeom>
          <a:ln w="25400">
            <a:solidFill>
              <a:srgbClr val="EA2A89">
                <a:alpha val="3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3" idx="2"/>
          </p:cNvCxnSpPr>
          <p:nvPr/>
        </p:nvCxnSpPr>
        <p:spPr>
          <a:xfrm flipH="1" flipV="1">
            <a:off x="498149" y="406889"/>
            <a:ext cx="251831" cy="25841"/>
          </a:xfrm>
          <a:prstGeom prst="line">
            <a:avLst/>
          </a:prstGeom>
          <a:ln w="44450">
            <a:gradFill flip="none" rotWithShape="1">
              <a:gsLst>
                <a:gs pos="34000">
                  <a:srgbClr val="FECC01">
                    <a:alpha val="30000"/>
                  </a:srgbClr>
                </a:gs>
                <a:gs pos="77000">
                  <a:srgbClr val="EA2A89">
                    <a:alpha val="3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454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74140-06CE-4248-92AE-E3B9673CEF9B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grpSp>
        <p:nvGrpSpPr>
          <p:cNvPr id="68" name="Group 67"/>
          <p:cNvGrpSpPr/>
          <p:nvPr userDrawn="1"/>
        </p:nvGrpSpPr>
        <p:grpSpPr>
          <a:xfrm>
            <a:off x="112482" y="2474"/>
            <a:ext cx="1487718" cy="591574"/>
            <a:chOff x="4495800" y="3314701"/>
            <a:chExt cx="2057400" cy="828136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57365" y="3768739"/>
              <a:ext cx="273340" cy="264248"/>
            </a:xfrm>
            <a:prstGeom prst="rect">
              <a:avLst/>
            </a:prstGeom>
          </p:spPr>
        </p:pic>
        <p:sp>
          <p:nvSpPr>
            <p:cNvPr id="61" name="Donut 60"/>
            <p:cNvSpPr/>
            <p:nvPr/>
          </p:nvSpPr>
          <p:spPr>
            <a:xfrm>
              <a:off x="4598582" y="3708360"/>
              <a:ext cx="387369" cy="375061"/>
            </a:xfrm>
            <a:prstGeom prst="donut">
              <a:avLst>
                <a:gd name="adj" fmla="val 11129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sp>
          <p:nvSpPr>
            <p:cNvPr id="63" name="Donut 62"/>
            <p:cNvSpPr/>
            <p:nvPr/>
          </p:nvSpPr>
          <p:spPr>
            <a:xfrm>
              <a:off x="4495800" y="3478052"/>
              <a:ext cx="212724" cy="212232"/>
            </a:xfrm>
            <a:prstGeom prst="donut">
              <a:avLst>
                <a:gd name="adj" fmla="val 14967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880" y="3511194"/>
              <a:ext cx="149589" cy="144613"/>
            </a:xfrm>
            <a:prstGeom prst="rect">
              <a:avLst/>
            </a:prstGeom>
          </p:spPr>
        </p:pic>
        <p:sp>
          <p:nvSpPr>
            <p:cNvPr id="65" name="Donut 64"/>
            <p:cNvSpPr/>
            <p:nvPr/>
          </p:nvSpPr>
          <p:spPr>
            <a:xfrm>
              <a:off x="5023441" y="4048884"/>
              <a:ext cx="105350" cy="93953"/>
            </a:xfrm>
            <a:prstGeom prst="donut">
              <a:avLst>
                <a:gd name="adj" fmla="val 48892"/>
              </a:avLst>
            </a:prstGeom>
            <a:solidFill>
              <a:srgbClr val="EA8F8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EA9090"/>
                </a:solidFill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4657365" y="3669116"/>
              <a:ext cx="35651" cy="67272"/>
            </a:xfrm>
            <a:prstGeom prst="line">
              <a:avLst/>
            </a:prstGeom>
            <a:ln w="44450">
              <a:solidFill>
                <a:srgbClr val="EA8F8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endCxn id="65" idx="1"/>
            </p:cNvCxnSpPr>
            <p:nvPr/>
          </p:nvCxnSpPr>
          <p:spPr>
            <a:xfrm>
              <a:off x="4953000" y="4000500"/>
              <a:ext cx="85869" cy="62143"/>
            </a:xfrm>
            <a:prstGeom prst="line">
              <a:avLst/>
            </a:prstGeom>
            <a:ln w="22225">
              <a:solidFill>
                <a:srgbClr val="EA8F8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1259" y="3637432"/>
              <a:ext cx="390489" cy="377500"/>
            </a:xfrm>
            <a:prstGeom prst="rect">
              <a:avLst/>
            </a:prstGeom>
          </p:spPr>
        </p:pic>
        <p:sp>
          <p:nvSpPr>
            <p:cNvPr id="47" name="Donut 46"/>
            <p:cNvSpPr/>
            <p:nvPr/>
          </p:nvSpPr>
          <p:spPr>
            <a:xfrm>
              <a:off x="5303143" y="3559802"/>
              <a:ext cx="529046" cy="532758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Donut 48"/>
            <p:cNvSpPr/>
            <p:nvPr/>
          </p:nvSpPr>
          <p:spPr>
            <a:xfrm>
              <a:off x="6069547" y="3742489"/>
              <a:ext cx="279737" cy="272442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5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8291" y="3783366"/>
              <a:ext cx="202250" cy="195523"/>
            </a:xfrm>
            <a:prstGeom prst="rect">
              <a:avLst/>
            </a:prstGeom>
          </p:spPr>
        </p:pic>
        <p:sp>
          <p:nvSpPr>
            <p:cNvPr id="51" name="Donut 50"/>
            <p:cNvSpPr/>
            <p:nvPr/>
          </p:nvSpPr>
          <p:spPr>
            <a:xfrm>
              <a:off x="5867400" y="3314701"/>
              <a:ext cx="308610" cy="298344"/>
            </a:xfrm>
            <a:prstGeom prst="donut">
              <a:avLst>
                <a:gd name="adj" fmla="val 11129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6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12780" y="3356885"/>
              <a:ext cx="223021" cy="215602"/>
            </a:xfrm>
            <a:prstGeom prst="rect">
              <a:avLst/>
            </a:prstGeom>
          </p:spPr>
        </p:pic>
        <p:sp>
          <p:nvSpPr>
            <p:cNvPr id="53" name="Donut 52"/>
            <p:cNvSpPr/>
            <p:nvPr/>
          </p:nvSpPr>
          <p:spPr>
            <a:xfrm>
              <a:off x="6442982" y="3705718"/>
              <a:ext cx="110218" cy="100541"/>
            </a:xfrm>
            <a:prstGeom prst="donut">
              <a:avLst>
                <a:gd name="adj" fmla="val 24760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Donut 53"/>
            <p:cNvSpPr/>
            <p:nvPr/>
          </p:nvSpPr>
          <p:spPr>
            <a:xfrm>
              <a:off x="6258365" y="3621014"/>
              <a:ext cx="80420" cy="78693"/>
            </a:xfrm>
            <a:prstGeom prst="donut">
              <a:avLst>
                <a:gd name="adj" fmla="val 50000"/>
              </a:avLst>
            </a:prstGeom>
            <a:solidFill>
              <a:srgbClr val="5CD3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5776877" y="3549412"/>
              <a:ext cx="135780" cy="113335"/>
            </a:xfrm>
            <a:prstGeom prst="line">
              <a:avLst/>
            </a:prstGeom>
            <a:ln w="635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6330737" y="3774626"/>
              <a:ext cx="126320" cy="63265"/>
            </a:xfrm>
            <a:prstGeom prst="line">
              <a:avLst/>
            </a:prstGeom>
            <a:ln w="254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>
              <a:off x="6261174" y="3693317"/>
              <a:ext cx="18791" cy="61218"/>
            </a:xfrm>
            <a:prstGeom prst="line">
              <a:avLst/>
            </a:prstGeom>
            <a:ln w="22225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endCxn id="47" idx="6"/>
            </p:cNvCxnSpPr>
            <p:nvPr/>
          </p:nvCxnSpPr>
          <p:spPr>
            <a:xfrm flipH="1" flipV="1">
              <a:off x="5832189" y="3826181"/>
              <a:ext cx="250584" cy="35424"/>
            </a:xfrm>
            <a:prstGeom prst="line">
              <a:avLst/>
            </a:prstGeom>
            <a:ln w="38100">
              <a:solidFill>
                <a:srgbClr val="5CD3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6827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31086-B6BC-E64F-880B-6E4BBAC5E2BE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287593E-4B41-FE45-9B69-35A94EBE95B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72390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40000"/>
                </a:schemeClr>
              </a:gs>
              <a:gs pos="0">
                <a:srgbClr val="002060">
                  <a:alpha val="3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3900"/>
          </a:xfrm>
        </p:spPr>
        <p:txBody>
          <a:bodyPr wrap="square">
            <a:noAutofit/>
          </a:bodyPr>
          <a:lstStyle>
            <a:lvl1pPr>
              <a:defRPr sz="3600" b="0">
                <a:solidFill>
                  <a:srgbClr val="002060"/>
                </a:solidFill>
                <a:latin typeface="Arial" panose="020B0604020202020204" pitchFamily="34" charset="0"/>
                <a:ea typeface="Helvetica Neue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70" name="Donut 69"/>
          <p:cNvSpPr/>
          <p:nvPr/>
        </p:nvSpPr>
        <p:spPr>
          <a:xfrm rot="13934797">
            <a:off x="8549785" y="193307"/>
            <a:ext cx="524878" cy="536309"/>
          </a:xfrm>
          <a:prstGeom prst="donut">
            <a:avLst>
              <a:gd name="adj" fmla="val 10840"/>
            </a:avLst>
          </a:prstGeom>
          <a:solidFill>
            <a:srgbClr val="7BBF2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4169" y="293460"/>
            <a:ext cx="356108" cy="341250"/>
          </a:xfrm>
          <a:prstGeom prst="rect">
            <a:avLst/>
          </a:prstGeom>
        </p:spPr>
      </p:pic>
      <p:sp>
        <p:nvSpPr>
          <p:cNvPr id="72" name="Donut 71"/>
          <p:cNvSpPr/>
          <p:nvPr/>
        </p:nvSpPr>
        <p:spPr>
          <a:xfrm rot="13934797">
            <a:off x="7703545" y="175337"/>
            <a:ext cx="284004" cy="299713"/>
          </a:xfrm>
          <a:prstGeom prst="donut">
            <a:avLst>
              <a:gd name="adj" fmla="val 10840"/>
            </a:avLst>
          </a:prstGeom>
          <a:solidFill>
            <a:srgbClr val="7BBF2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0273" y="230278"/>
            <a:ext cx="198096" cy="18983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4" cstate="screen">
            <a:lum contrast="11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333790">
            <a:off x="8010277" y="254360"/>
            <a:ext cx="506601" cy="41245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 userDrawn="1"/>
        </p:nvPicPr>
        <p:blipFill>
          <a:blip r:embed="rId5" cstate="screen">
            <a:lum bright="15000"/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3532" y="38100"/>
            <a:ext cx="745260" cy="33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06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utline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35354-3BB8-9A47-B5C8-F52636C49348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825442" indent="0">
              <a:lnSpc>
                <a:spcPct val="125000"/>
              </a:lnSpc>
              <a:buClr>
                <a:srgbClr val="DEB406"/>
              </a:buClr>
              <a:buSzPct val="70000"/>
              <a:buFontTx/>
              <a:buNone/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1155618" indent="0">
              <a:lnSpc>
                <a:spcPct val="125000"/>
              </a:lnSpc>
              <a:buClr>
                <a:srgbClr val="DEB406"/>
              </a:buClr>
              <a:buNone/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238162" indent="0">
              <a:lnSpc>
                <a:spcPct val="125000"/>
              </a:lnSpc>
              <a:buClr>
                <a:srgbClr val="DEB406"/>
              </a:buClr>
              <a:buNone/>
              <a:defRPr>
                <a:solidFill>
                  <a:srgbClr val="0B385D"/>
                </a:solidFill>
                <a:latin typeface="HelveticaNeueLT Pro 45 Lt" pitchFamily="34" charset="0"/>
                <a:ea typeface="Galaxie Polaris Condensed Book" pitchFamily="2" charset="0"/>
                <a:cs typeface="Galaxie Polaris Condensed Book" pitchFamily="2" charset="0"/>
              </a:defRPr>
            </a:lvl3pPr>
            <a:lvl4pPr marL="1650883" indent="0">
              <a:lnSpc>
                <a:spcPct val="125000"/>
              </a:lnSpc>
              <a:buClr>
                <a:srgbClr val="DEB406"/>
              </a:buClr>
              <a:buNone/>
              <a:defRPr>
                <a:solidFill>
                  <a:srgbClr val="0B385D"/>
                </a:solidFill>
                <a:latin typeface="HelveticaNeueLT Pro 45 Lt" pitchFamily="34" charset="0"/>
                <a:ea typeface="Galaxie Polaris Condensed Book" pitchFamily="2" charset="0"/>
                <a:cs typeface="Galaxie Polaris Condensed Book" pitchFamily="2" charset="0"/>
              </a:defRPr>
            </a:lvl4pPr>
            <a:lvl5pPr marL="2063604" indent="0">
              <a:lnSpc>
                <a:spcPct val="125000"/>
              </a:lnSpc>
              <a:buClr>
                <a:srgbClr val="DEB406"/>
              </a:buClr>
              <a:buNone/>
              <a:defRPr>
                <a:solidFill>
                  <a:srgbClr val="0B385D"/>
                </a:solidFill>
                <a:latin typeface="HelveticaNeueLT Pro 45 Lt" pitchFamily="34" charset="0"/>
                <a:ea typeface="Galaxie Polaris Condensed Book" pitchFamily="2" charset="0"/>
                <a:cs typeface="Galaxie Polaris Condensed Book" pitchFamily="2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</p:txBody>
      </p:sp>
      <p:sp>
        <p:nvSpPr>
          <p:cNvPr id="21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sp>
        <p:nvSpPr>
          <p:cNvPr id="17" name="Title"/>
          <p:cNvSpPr>
            <a:spLocks noGrp="1"/>
          </p:cNvSpPr>
          <p:nvPr>
            <p:ph type="title"/>
          </p:nvPr>
        </p:nvSpPr>
        <p:spPr>
          <a:xfrm>
            <a:off x="777240" y="342900"/>
            <a:ext cx="7589520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70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A0FB-30A9-D84C-A537-9AAF2F6CB637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>
            <a:normAutofit/>
          </a:bodyPr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 sz="22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 sz="18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DEB406"/>
              </a:buClr>
              <a:defRPr sz="18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DEB406"/>
              </a:buClr>
              <a:defRPr sz="18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DEB406"/>
              </a:buClr>
              <a:defRPr sz="18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30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sp>
        <p:nvSpPr>
          <p:cNvPr id="29" name="Title"/>
          <p:cNvSpPr>
            <a:spLocks noGrp="1"/>
          </p:cNvSpPr>
          <p:nvPr>
            <p:ph type="title"/>
          </p:nvPr>
        </p:nvSpPr>
        <p:spPr>
          <a:xfrm>
            <a:off x="777240" y="342900"/>
            <a:ext cx="7589520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5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Labeled">
    <p:bg>
      <p:bgPr>
        <a:pattFill prst="pct5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utton Next">
            <a:hlinkClick r:id="" action="ppaction://hlinkshowjump?jump=nextslide" highlightClick="1"/>
          </p:cNvPr>
          <p:cNvSpPr/>
          <p:nvPr/>
        </p:nvSpPr>
        <p:spPr>
          <a:xfrm>
            <a:off x="8621396" y="5312834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2" name="Button Prev">
            <a:hlinkClick r:id="" action="ppaction://hlinkshowjump?jump=previousslide" highlightClick="1"/>
          </p:cNvPr>
          <p:cNvSpPr/>
          <p:nvPr/>
        </p:nvSpPr>
        <p:spPr>
          <a:xfrm>
            <a:off x="8243452" y="5312833"/>
            <a:ext cx="274249" cy="2743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173" b="1" dirty="0">
              <a:solidFill>
                <a:prstClr val="white">
                  <a:lumMod val="75000"/>
                </a:prstClr>
              </a:solidFill>
              <a:latin typeface="Cambria" pitchFamily="18" charset="0"/>
            </a:endParaRPr>
          </a:p>
        </p:txBody>
      </p:sp>
      <p:sp>
        <p:nvSpPr>
          <p:cNvPr id="15" name="Button Next Chevron"/>
          <p:cNvSpPr/>
          <p:nvPr/>
        </p:nvSpPr>
        <p:spPr>
          <a:xfrm>
            <a:off x="8717371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13" name="Button Prev Chevron"/>
          <p:cNvSpPr/>
          <p:nvPr/>
        </p:nvSpPr>
        <p:spPr>
          <a:xfrm flipH="1">
            <a:off x="8339429" y="5394113"/>
            <a:ext cx="82296" cy="111760"/>
          </a:xfrm>
          <a:prstGeom prst="chevron">
            <a:avLst>
              <a:gd name="adj" fmla="val 79255"/>
            </a:avLst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6648" tIns="38325" rIns="76648" bIns="38325" rtlCol="0" anchor="ctr"/>
          <a:lstStyle/>
          <a:p>
            <a:pPr algn="ctr" defTabSz="766429"/>
            <a:endParaRPr lang="en-JM" sz="1444" dirty="0">
              <a:solidFill>
                <a:srgbClr val="000000"/>
              </a:solidFill>
              <a:latin typeface="Cambria" pitchFamily="18" charset="0"/>
            </a:endParaRPr>
          </a:p>
        </p:txBody>
      </p:sp>
      <p:sp>
        <p:nvSpPr>
          <p:cNvPr id="5" name="Footer Placeholder" hidden="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28135-9516-464A-B914-FE0EE0BD7229}" type="datetime1">
              <a:rPr lang="en-US" smtClean="0"/>
              <a:t>2/23/23</a:t>
            </a:fld>
            <a:endParaRPr lang="en-US"/>
          </a:p>
        </p:txBody>
      </p:sp>
      <p:sp>
        <p:nvSpPr>
          <p:cNvPr id="8" name="Slide Number Pentagon"/>
          <p:cNvSpPr/>
          <p:nvPr/>
        </p:nvSpPr>
        <p:spPr>
          <a:xfrm>
            <a:off x="1" y="5307106"/>
            <a:ext cx="395461" cy="293594"/>
          </a:xfrm>
          <a:prstGeom prst="homePlate">
            <a:avLst>
              <a:gd name="adj" fmla="val 36002"/>
            </a:avLst>
          </a:prstGeom>
          <a:solidFill>
            <a:srgbClr val="DEB40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solidFill>
                <a:srgbClr val="0B385D"/>
              </a:solidFill>
              <a:latin typeface="Galaxie Polaris Condensed Bold" pitchFamily="2" charset="0"/>
              <a:ea typeface="Galaxie Polaris Condensed Bold" pitchFamily="2" charset="0"/>
              <a:cs typeface="Galaxie Polaris Condensed Bold" pitchFamily="2" charset="0"/>
            </a:endParaRPr>
          </a:p>
        </p:txBody>
      </p:sp>
      <p:sp>
        <p:nvSpPr>
          <p:cNvPr id="6" name="Slide Number Placeholder"/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>
            <a:lvl1pPr>
              <a:defRPr sz="1100"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3924036"/>
          </a:xfrm>
        </p:spPr>
        <p:txBody>
          <a:bodyPr/>
          <a:lstStyle>
            <a:lvl1pPr marL="206360" indent="-206360">
              <a:buClr>
                <a:srgbClr val="DEB406"/>
              </a:buClr>
              <a:buSzPct val="70000"/>
              <a:buFontTx/>
              <a:buBlip>
                <a:blip r:embed="rId2"/>
              </a:buBlip>
              <a:defRPr>
                <a:solidFill>
                  <a:srgbClr val="0B385D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619081" indent="-247633">
              <a:buClr>
                <a:srgbClr val="DEB406"/>
              </a:buClr>
              <a:defRPr>
                <a:solidFill>
                  <a:srgbClr val="0B385D"/>
                </a:solidFill>
                <a:latin typeface="HelveticaNeueLT Pro 45 Lt" pitchFamily="34" charset="0"/>
                <a:ea typeface="Arial" panose="020B0604020202020204" pitchFamily="34" charset="0"/>
                <a:cs typeface="Galaxie Polaris Condensed Book" pitchFamily="2" charset="0"/>
              </a:defRPr>
            </a:lvl2pPr>
            <a:lvl3pPr>
              <a:buClr>
                <a:srgbClr val="DEB406"/>
              </a:buClr>
              <a:defRPr>
                <a:solidFill>
                  <a:srgbClr val="0B385D"/>
                </a:solidFill>
                <a:latin typeface="HelveticaNeueLT Pro 45 Lt" pitchFamily="34" charset="0"/>
                <a:ea typeface="Arial" panose="020B0604020202020204" pitchFamily="34" charset="0"/>
                <a:cs typeface="Galaxie Polaris Condensed Book" pitchFamily="2" charset="0"/>
              </a:defRPr>
            </a:lvl3pPr>
            <a:lvl4pPr>
              <a:buClr>
                <a:srgbClr val="DEB406"/>
              </a:buClr>
              <a:defRPr>
                <a:solidFill>
                  <a:srgbClr val="0B385D"/>
                </a:solidFill>
                <a:latin typeface="HelveticaNeueLT Pro 45 Lt" pitchFamily="34" charset="0"/>
                <a:ea typeface="Arial" panose="020B0604020202020204" pitchFamily="34" charset="0"/>
                <a:cs typeface="Galaxie Polaris Condensed Book" pitchFamily="2" charset="0"/>
              </a:defRPr>
            </a:lvl4pPr>
            <a:lvl5pPr>
              <a:buClr>
                <a:srgbClr val="DEB406"/>
              </a:buClr>
              <a:defRPr>
                <a:solidFill>
                  <a:srgbClr val="0B385D"/>
                </a:solidFill>
                <a:latin typeface="HelveticaNeueLT Pro 45 Lt" pitchFamily="34" charset="0"/>
                <a:ea typeface="Arial" panose="020B0604020202020204" pitchFamily="34" charset="0"/>
                <a:cs typeface="Galaxie Polaris Condensed Book" pitchFamily="2" charset="0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6" name="Arrow Gold"/>
          <p:cNvSpPr/>
          <p:nvPr/>
        </p:nvSpPr>
        <p:spPr>
          <a:xfrm>
            <a:off x="-76200" y="103709"/>
            <a:ext cx="8915400" cy="914400"/>
          </a:xfrm>
          <a:custGeom>
            <a:avLst/>
            <a:gdLst>
              <a:gd name="connsiteX0" fmla="*/ 0 w 8153400"/>
              <a:gd name="connsiteY0" fmla="*/ 0 h 914400"/>
              <a:gd name="connsiteX1" fmla="*/ 7696200 w 8153400"/>
              <a:gd name="connsiteY1" fmla="*/ 0 h 914400"/>
              <a:gd name="connsiteX2" fmla="*/ 8153400 w 8153400"/>
              <a:gd name="connsiteY2" fmla="*/ 457200 h 914400"/>
              <a:gd name="connsiteX3" fmla="*/ 7696200 w 8153400"/>
              <a:gd name="connsiteY3" fmla="*/ 914400 h 914400"/>
              <a:gd name="connsiteX4" fmla="*/ 0 w 8153400"/>
              <a:gd name="connsiteY4" fmla="*/ 914400 h 914400"/>
              <a:gd name="connsiteX5" fmla="*/ 0 w 8153400"/>
              <a:gd name="connsiteY5" fmla="*/ 0 h 91440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7696200 w 8153400"/>
              <a:gd name="connsiteY2" fmla="*/ 7620 h 922020"/>
              <a:gd name="connsiteX3" fmla="*/ 8153400 w 8153400"/>
              <a:gd name="connsiteY3" fmla="*/ 464820 h 922020"/>
              <a:gd name="connsiteX4" fmla="*/ 7696200 w 8153400"/>
              <a:gd name="connsiteY4" fmla="*/ 922020 h 922020"/>
              <a:gd name="connsiteX5" fmla="*/ 0 w 8153400"/>
              <a:gd name="connsiteY5" fmla="*/ 922020 h 922020"/>
              <a:gd name="connsiteX6" fmla="*/ 0 w 8153400"/>
              <a:gd name="connsiteY6" fmla="*/ 7620 h 922020"/>
              <a:gd name="connsiteX0" fmla="*/ 0 w 8153400"/>
              <a:gd name="connsiteY0" fmla="*/ 7620 h 922020"/>
              <a:gd name="connsiteX1" fmla="*/ 5836024 w 8153400"/>
              <a:gd name="connsiteY1" fmla="*/ 0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53400"/>
              <a:gd name="connsiteY0" fmla="*/ 7620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0 w 8153400"/>
              <a:gd name="connsiteY7" fmla="*/ 7620 h 922020"/>
              <a:gd name="connsiteX0" fmla="*/ 0 w 8185673"/>
              <a:gd name="connsiteY0" fmla="*/ 136712 h 922020"/>
              <a:gd name="connsiteX1" fmla="*/ 6126481 w 8185673"/>
              <a:gd name="connsiteY1" fmla="*/ 161365 h 922020"/>
              <a:gd name="connsiteX2" fmla="*/ 6126480 w 8185673"/>
              <a:gd name="connsiteY2" fmla="*/ 0 h 922020"/>
              <a:gd name="connsiteX3" fmla="*/ 7728473 w 8185673"/>
              <a:gd name="connsiteY3" fmla="*/ 7620 h 922020"/>
              <a:gd name="connsiteX4" fmla="*/ 8185673 w 8185673"/>
              <a:gd name="connsiteY4" fmla="*/ 464820 h 922020"/>
              <a:gd name="connsiteX5" fmla="*/ 7728473 w 8185673"/>
              <a:gd name="connsiteY5" fmla="*/ 922020 h 922020"/>
              <a:gd name="connsiteX6" fmla="*/ 32273 w 8185673"/>
              <a:gd name="connsiteY6" fmla="*/ 922020 h 922020"/>
              <a:gd name="connsiteX7" fmla="*/ 0 w 8185673"/>
              <a:gd name="connsiteY7" fmla="*/ 136712 h 922020"/>
              <a:gd name="connsiteX0" fmla="*/ 10757 w 8153400"/>
              <a:gd name="connsiteY0" fmla="*/ 168985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0757 w 8153400"/>
              <a:gd name="connsiteY7" fmla="*/ 168985 h 922020"/>
              <a:gd name="connsiteX0" fmla="*/ 0 w 8164158"/>
              <a:gd name="connsiteY0" fmla="*/ 179742 h 922020"/>
              <a:gd name="connsiteX1" fmla="*/ 6104966 w 8164158"/>
              <a:gd name="connsiteY1" fmla="*/ 161365 h 922020"/>
              <a:gd name="connsiteX2" fmla="*/ 6104965 w 8164158"/>
              <a:gd name="connsiteY2" fmla="*/ 0 h 922020"/>
              <a:gd name="connsiteX3" fmla="*/ 7706958 w 8164158"/>
              <a:gd name="connsiteY3" fmla="*/ 7620 h 922020"/>
              <a:gd name="connsiteX4" fmla="*/ 8164158 w 8164158"/>
              <a:gd name="connsiteY4" fmla="*/ 464820 h 922020"/>
              <a:gd name="connsiteX5" fmla="*/ 7706958 w 8164158"/>
              <a:gd name="connsiteY5" fmla="*/ 922020 h 922020"/>
              <a:gd name="connsiteX6" fmla="*/ 10758 w 8164158"/>
              <a:gd name="connsiteY6" fmla="*/ 922020 h 922020"/>
              <a:gd name="connsiteX7" fmla="*/ 0 w 8164158"/>
              <a:gd name="connsiteY7" fmla="*/ 179742 h 922020"/>
              <a:gd name="connsiteX0" fmla="*/ 11544 w 8153400"/>
              <a:gd name="connsiteY0" fmla="*/ 139597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11544 w 8153400"/>
              <a:gd name="connsiteY7" fmla="*/ 139597 h 922020"/>
              <a:gd name="connsiteX0" fmla="*/ 2623 w 8153400"/>
              <a:gd name="connsiteY0" fmla="*/ 170821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2623 w 8153400"/>
              <a:gd name="connsiteY7" fmla="*/ 170821 h 922020"/>
              <a:gd name="connsiteX0" fmla="*/ 7083 w 8153400"/>
              <a:gd name="connsiteY0" fmla="*/ 157439 h 922020"/>
              <a:gd name="connsiteX1" fmla="*/ 6094208 w 8153400"/>
              <a:gd name="connsiteY1" fmla="*/ 161365 h 922020"/>
              <a:gd name="connsiteX2" fmla="*/ 6094207 w 8153400"/>
              <a:gd name="connsiteY2" fmla="*/ 0 h 922020"/>
              <a:gd name="connsiteX3" fmla="*/ 7696200 w 8153400"/>
              <a:gd name="connsiteY3" fmla="*/ 7620 h 922020"/>
              <a:gd name="connsiteX4" fmla="*/ 8153400 w 8153400"/>
              <a:gd name="connsiteY4" fmla="*/ 464820 h 922020"/>
              <a:gd name="connsiteX5" fmla="*/ 7696200 w 8153400"/>
              <a:gd name="connsiteY5" fmla="*/ 922020 h 922020"/>
              <a:gd name="connsiteX6" fmla="*/ 0 w 8153400"/>
              <a:gd name="connsiteY6" fmla="*/ 922020 h 922020"/>
              <a:gd name="connsiteX7" fmla="*/ 7083 w 8153400"/>
              <a:gd name="connsiteY7" fmla="*/ 157439 h 922020"/>
              <a:gd name="connsiteX0" fmla="*/ 138 w 8155376"/>
              <a:gd name="connsiteY0" fmla="*/ 161899 h 922020"/>
              <a:gd name="connsiteX1" fmla="*/ 6096184 w 8155376"/>
              <a:gd name="connsiteY1" fmla="*/ 161365 h 922020"/>
              <a:gd name="connsiteX2" fmla="*/ 6096183 w 8155376"/>
              <a:gd name="connsiteY2" fmla="*/ 0 h 922020"/>
              <a:gd name="connsiteX3" fmla="*/ 7698176 w 8155376"/>
              <a:gd name="connsiteY3" fmla="*/ 7620 h 922020"/>
              <a:gd name="connsiteX4" fmla="*/ 8155376 w 8155376"/>
              <a:gd name="connsiteY4" fmla="*/ 464820 h 922020"/>
              <a:gd name="connsiteX5" fmla="*/ 7698176 w 8155376"/>
              <a:gd name="connsiteY5" fmla="*/ 922020 h 922020"/>
              <a:gd name="connsiteX6" fmla="*/ 1976 w 8155376"/>
              <a:gd name="connsiteY6" fmla="*/ 922020 h 922020"/>
              <a:gd name="connsiteX7" fmla="*/ 138 w 8155376"/>
              <a:gd name="connsiteY7" fmla="*/ 161899 h 922020"/>
              <a:gd name="connsiteX0" fmla="*/ 138 w 8155376"/>
              <a:gd name="connsiteY0" fmla="*/ 157565 h 917686"/>
              <a:gd name="connsiteX1" fmla="*/ 6096184 w 8155376"/>
              <a:gd name="connsiteY1" fmla="*/ 157031 h 917686"/>
              <a:gd name="connsiteX2" fmla="*/ 6096184 w 8155376"/>
              <a:gd name="connsiteY2" fmla="*/ 0 h 917686"/>
              <a:gd name="connsiteX3" fmla="*/ 7698176 w 8155376"/>
              <a:gd name="connsiteY3" fmla="*/ 3286 h 917686"/>
              <a:gd name="connsiteX4" fmla="*/ 8155376 w 8155376"/>
              <a:gd name="connsiteY4" fmla="*/ 460486 h 917686"/>
              <a:gd name="connsiteX5" fmla="*/ 7698176 w 8155376"/>
              <a:gd name="connsiteY5" fmla="*/ 917686 h 917686"/>
              <a:gd name="connsiteX6" fmla="*/ 1976 w 8155376"/>
              <a:gd name="connsiteY6" fmla="*/ 917686 h 917686"/>
              <a:gd name="connsiteX7" fmla="*/ 138 w 8155376"/>
              <a:gd name="connsiteY7" fmla="*/ 157565 h 917686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6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2033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1003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4557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153745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154279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154279 h 914400"/>
              <a:gd name="connsiteX0" fmla="*/ 138 w 8155376"/>
              <a:gd name="connsiteY0" fmla="*/ 2321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32187 h 914400"/>
              <a:gd name="connsiteX0" fmla="*/ 138 w 8155376"/>
              <a:gd name="connsiteY0" fmla="*/ 228087 h 914400"/>
              <a:gd name="connsiteX1" fmla="*/ 6096184 w 8155376"/>
              <a:gd name="connsiteY1" fmla="*/ 231653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28087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28087 h 914400"/>
              <a:gd name="connsiteX0" fmla="*/ 138 w 8155376"/>
              <a:gd name="connsiteY0" fmla="*/ 207226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07226 h 914400"/>
              <a:gd name="connsiteX0" fmla="*/ 138 w 8155376"/>
              <a:gd name="connsiteY0" fmla="*/ 210703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0703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138 w 8155376"/>
              <a:gd name="connsiteY0" fmla="*/ 214179 h 914400"/>
              <a:gd name="connsiteX1" fmla="*/ 6096184 w 8155376"/>
              <a:gd name="connsiteY1" fmla="*/ 214269 h 914400"/>
              <a:gd name="connsiteX2" fmla="*/ 6096838 w 8155376"/>
              <a:gd name="connsiteY2" fmla="*/ 1047 h 914400"/>
              <a:gd name="connsiteX3" fmla="*/ 7698176 w 8155376"/>
              <a:gd name="connsiteY3" fmla="*/ 0 h 914400"/>
              <a:gd name="connsiteX4" fmla="*/ 8155376 w 8155376"/>
              <a:gd name="connsiteY4" fmla="*/ 457200 h 914400"/>
              <a:gd name="connsiteX5" fmla="*/ 7698176 w 8155376"/>
              <a:gd name="connsiteY5" fmla="*/ 914400 h 914400"/>
              <a:gd name="connsiteX6" fmla="*/ 1976 w 8155376"/>
              <a:gd name="connsiteY6" fmla="*/ 914400 h 914400"/>
              <a:gd name="connsiteX7" fmla="*/ 138 w 8155376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14179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14179 h 914400"/>
              <a:gd name="connsiteX0" fmla="*/ 575 w 8153400"/>
              <a:gd name="connsiteY0" fmla="*/ 207035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7035 h 914400"/>
              <a:gd name="connsiteX0" fmla="*/ 2769 w 8153400"/>
              <a:gd name="connsiteY0" fmla="*/ 209416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9416 h 914400"/>
              <a:gd name="connsiteX0" fmla="*/ 2769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2769 w 8153400"/>
              <a:gd name="connsiteY7" fmla="*/ 204654 h 914400"/>
              <a:gd name="connsiteX0" fmla="*/ 0 w 8155017"/>
              <a:gd name="connsiteY0" fmla="*/ 204654 h 914400"/>
              <a:gd name="connsiteX1" fmla="*/ 6095825 w 8155017"/>
              <a:gd name="connsiteY1" fmla="*/ 214269 h 914400"/>
              <a:gd name="connsiteX2" fmla="*/ 6096479 w 8155017"/>
              <a:gd name="connsiteY2" fmla="*/ 1047 h 914400"/>
              <a:gd name="connsiteX3" fmla="*/ 7697817 w 8155017"/>
              <a:gd name="connsiteY3" fmla="*/ 0 h 914400"/>
              <a:gd name="connsiteX4" fmla="*/ 8155017 w 8155017"/>
              <a:gd name="connsiteY4" fmla="*/ 457200 h 914400"/>
              <a:gd name="connsiteX5" fmla="*/ 7697817 w 8155017"/>
              <a:gd name="connsiteY5" fmla="*/ 914400 h 914400"/>
              <a:gd name="connsiteX6" fmla="*/ 1617 w 8155017"/>
              <a:gd name="connsiteY6" fmla="*/ 914400 h 914400"/>
              <a:gd name="connsiteX7" fmla="*/ 0 w 8155017"/>
              <a:gd name="connsiteY7" fmla="*/ 204654 h 914400"/>
              <a:gd name="connsiteX0" fmla="*/ 575 w 8153400"/>
              <a:gd name="connsiteY0" fmla="*/ 204654 h 914400"/>
              <a:gd name="connsiteX1" fmla="*/ 6094208 w 8153400"/>
              <a:gd name="connsiteY1" fmla="*/ 214269 h 914400"/>
              <a:gd name="connsiteX2" fmla="*/ 6094862 w 8153400"/>
              <a:gd name="connsiteY2" fmla="*/ 1047 h 914400"/>
              <a:gd name="connsiteX3" fmla="*/ 7696200 w 8153400"/>
              <a:gd name="connsiteY3" fmla="*/ 0 h 914400"/>
              <a:gd name="connsiteX4" fmla="*/ 8153400 w 8153400"/>
              <a:gd name="connsiteY4" fmla="*/ 457200 h 914400"/>
              <a:gd name="connsiteX5" fmla="*/ 7696200 w 8153400"/>
              <a:gd name="connsiteY5" fmla="*/ 914400 h 914400"/>
              <a:gd name="connsiteX6" fmla="*/ 0 w 8153400"/>
              <a:gd name="connsiteY6" fmla="*/ 914400 h 914400"/>
              <a:gd name="connsiteX7" fmla="*/ 575 w 8153400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4400 h 914400"/>
              <a:gd name="connsiteX7" fmla="*/ 0 w 8152825"/>
              <a:gd name="connsiteY7" fmla="*/ 204654 h 914400"/>
              <a:gd name="connsiteX0" fmla="*/ 0 w 8152825"/>
              <a:gd name="connsiteY0" fmla="*/ 204654 h 914400"/>
              <a:gd name="connsiteX1" fmla="*/ 6093633 w 8152825"/>
              <a:gd name="connsiteY1" fmla="*/ 214269 h 914400"/>
              <a:gd name="connsiteX2" fmla="*/ 6094287 w 8152825"/>
              <a:gd name="connsiteY2" fmla="*/ 1047 h 914400"/>
              <a:gd name="connsiteX3" fmla="*/ 7695625 w 8152825"/>
              <a:gd name="connsiteY3" fmla="*/ 0 h 914400"/>
              <a:gd name="connsiteX4" fmla="*/ 8152825 w 8152825"/>
              <a:gd name="connsiteY4" fmla="*/ 457200 h 914400"/>
              <a:gd name="connsiteX5" fmla="*/ 7695625 w 8152825"/>
              <a:gd name="connsiteY5" fmla="*/ 914400 h 914400"/>
              <a:gd name="connsiteX6" fmla="*/ 1617 w 8152825"/>
              <a:gd name="connsiteY6" fmla="*/ 912019 h 914400"/>
              <a:gd name="connsiteX7" fmla="*/ 0 w 8152825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04654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04654 h 914400"/>
              <a:gd name="connsiteX0" fmla="*/ 576 w 8153401"/>
              <a:gd name="connsiteY0" fmla="*/ 217533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7533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  <a:gd name="connsiteX0" fmla="*/ 576 w 8153401"/>
              <a:gd name="connsiteY0" fmla="*/ 214957 h 914400"/>
              <a:gd name="connsiteX1" fmla="*/ 6094209 w 8153401"/>
              <a:gd name="connsiteY1" fmla="*/ 214269 h 914400"/>
              <a:gd name="connsiteX2" fmla="*/ 6094863 w 8153401"/>
              <a:gd name="connsiteY2" fmla="*/ 1047 h 914400"/>
              <a:gd name="connsiteX3" fmla="*/ 7696201 w 8153401"/>
              <a:gd name="connsiteY3" fmla="*/ 0 h 914400"/>
              <a:gd name="connsiteX4" fmla="*/ 8153401 w 8153401"/>
              <a:gd name="connsiteY4" fmla="*/ 457200 h 914400"/>
              <a:gd name="connsiteX5" fmla="*/ 7696201 w 8153401"/>
              <a:gd name="connsiteY5" fmla="*/ 914400 h 914400"/>
              <a:gd name="connsiteX6" fmla="*/ 0 w 8153401"/>
              <a:gd name="connsiteY6" fmla="*/ 912019 h 914400"/>
              <a:gd name="connsiteX7" fmla="*/ 576 w 8153401"/>
              <a:gd name="connsiteY7" fmla="*/ 214957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53401" h="914400">
                <a:moveTo>
                  <a:pt x="576" y="214957"/>
                </a:moveTo>
                <a:lnTo>
                  <a:pt x="6094209" y="214269"/>
                </a:lnTo>
                <a:cubicBezTo>
                  <a:pt x="6093667" y="163370"/>
                  <a:pt x="6095405" y="51946"/>
                  <a:pt x="6094863" y="1047"/>
                </a:cubicBezTo>
                <a:lnTo>
                  <a:pt x="7696201" y="0"/>
                </a:lnTo>
                <a:lnTo>
                  <a:pt x="8153401" y="457200"/>
                </a:lnTo>
                <a:lnTo>
                  <a:pt x="7696201" y="914400"/>
                </a:lnTo>
                <a:lnTo>
                  <a:pt x="0" y="912019"/>
                </a:lnTo>
                <a:cubicBezTo>
                  <a:pt x="874" y="661619"/>
                  <a:pt x="2114" y="213831"/>
                  <a:pt x="576" y="214957"/>
                </a:cubicBezTo>
                <a:close/>
              </a:path>
            </a:pathLst>
          </a:custGeom>
          <a:solidFill>
            <a:srgbClr val="0B385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HelveticaNeueLT Pro 45 Lt" pitchFamily="34" charset="0"/>
            </a:endParaRPr>
          </a:p>
        </p:txBody>
      </p:sp>
      <p:sp>
        <p:nvSpPr>
          <p:cNvPr id="45" name="Title"/>
          <p:cNvSpPr>
            <a:spLocks noGrp="1"/>
          </p:cNvSpPr>
          <p:nvPr>
            <p:ph type="title"/>
          </p:nvPr>
        </p:nvSpPr>
        <p:spPr>
          <a:xfrm>
            <a:off x="777240" y="342900"/>
            <a:ext cx="7589520" cy="640080"/>
          </a:xfrm>
        </p:spPr>
        <p:txBody>
          <a:bodyPr>
            <a:normAutofit/>
          </a:bodyPr>
          <a:lstStyle>
            <a:lvl1pPr>
              <a:defRPr sz="3600">
                <a:pattFill prst="pct5">
                  <a:fgClr>
                    <a:schemeClr val="bg1">
                      <a:lumMod val="95000"/>
                    </a:schemeClr>
                  </a:fgClr>
                  <a:bgClr>
                    <a:schemeClr val="bg1"/>
                  </a:bgClr>
                </a:patt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40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62A51A0-7FE1-854A-AF9B-D257DEC54F0A}" type="datetime1">
              <a:rPr lang="en-US" smtClean="0"/>
              <a:pPr/>
              <a:t>2/23/23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5A89BE7-9C09-B54B-AE00-F932879BA7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407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4" r:id="rId3"/>
    <p:sldLayoutId id="2147483755" r:id="rId4"/>
    <p:sldLayoutId id="2147483756" r:id="rId5"/>
    <p:sldLayoutId id="2147483757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8" r:id="rId16"/>
    <p:sldLayoutId id="2147483759" r:id="rId17"/>
  </p:sldLayoutIdLst>
  <p:hf hdr="0" ftr="0" dt="0"/>
  <p:txStyles>
    <p:titleStyle>
      <a:lvl1pPr algn="ctr" defTabSz="825442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09541" indent="-309541" algn="l" defTabSz="825442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70672" indent="-257951" algn="l" defTabSz="825442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031802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444523" indent="-206360" algn="l" defTabSz="825442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57243" indent="-206360" algn="l" defTabSz="825442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269964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6pPr>
      <a:lvl7pPr marL="2682685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7pPr>
      <a:lvl8pPr marL="3095406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8pPr>
      <a:lvl9pPr marL="3508126" indent="-206360" algn="l" defTabSz="825442" rtl="0" eaLnBrk="1" latinLnBrk="0" hangingPunct="1">
        <a:spcBef>
          <a:spcPct val="20000"/>
        </a:spcBef>
        <a:buFont typeface="Arial" pitchFamily="34" charset="0"/>
        <a:buChar char="•"/>
        <a:defRPr sz="1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1pPr>
      <a:lvl2pPr marL="412721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2pPr>
      <a:lvl3pPr marL="825442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3pPr>
      <a:lvl4pPr marL="1238162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4pPr>
      <a:lvl5pPr marL="1650883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5pPr>
      <a:lvl6pPr marL="2063604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6pPr>
      <a:lvl7pPr marL="2476325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7pPr>
      <a:lvl8pPr marL="2889045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8pPr>
      <a:lvl9pPr marL="3301766" algn="l" defTabSz="825442" rtl="0" eaLnBrk="1" latinLnBrk="0" hangingPunct="1">
        <a:defRPr sz="16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0.png"/><Relationship Id="rId5" Type="http://schemas.openxmlformats.org/officeDocument/2006/relationships/image" Target="../media/image510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0.tiff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5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Relationship Id="rId9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1.png"/><Relationship Id="rId13" Type="http://schemas.openxmlformats.org/officeDocument/2006/relationships/image" Target="../media/image120.png"/><Relationship Id="rId18" Type="http://schemas.openxmlformats.org/officeDocument/2006/relationships/image" Target="../media/image28.tiff"/><Relationship Id="rId3" Type="http://schemas.openxmlformats.org/officeDocument/2006/relationships/image" Target="../media/image10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9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105.png"/><Relationship Id="rId4" Type="http://schemas.openxmlformats.org/officeDocument/2006/relationships/image" Target="../media/image111.png"/><Relationship Id="rId9" Type="http://schemas.openxmlformats.org/officeDocument/2006/relationships/image" Target="../media/image93.png"/><Relationship Id="rId14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92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0.png"/><Relationship Id="rId5" Type="http://schemas.openxmlformats.org/officeDocument/2006/relationships/image" Target="../media/image127.png"/><Relationship Id="rId10" Type="http://schemas.openxmlformats.org/officeDocument/2006/relationships/image" Target="../media/image11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7.png"/><Relationship Id="rId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50.tiff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5.png"/><Relationship Id="rId3" Type="http://schemas.openxmlformats.org/officeDocument/2006/relationships/image" Target="../media/image92.png"/><Relationship Id="rId12" Type="http://schemas.openxmlformats.org/officeDocument/2006/relationships/image" Target="../media/image107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png"/><Relationship Id="rId11" Type="http://schemas.openxmlformats.org/officeDocument/2006/relationships/image" Target="../media/image150.png"/><Relationship Id="rId5" Type="http://schemas.openxmlformats.org/officeDocument/2006/relationships/image" Target="../media/image104.tiff"/><Relationship Id="rId15" Type="http://schemas.openxmlformats.org/officeDocument/2006/relationships/image" Target="../media/image123.png"/><Relationship Id="rId10" Type="http://schemas.openxmlformats.org/officeDocument/2006/relationships/image" Target="../media/image149.png"/><Relationship Id="rId4" Type="http://schemas.openxmlformats.org/officeDocument/2006/relationships/image" Target="../media/image103.png"/><Relationship Id="rId1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5.jpeg"/><Relationship Id="rId5" Type="http://schemas.openxmlformats.org/officeDocument/2006/relationships/image" Target="../media/image134.jpeg"/><Relationship Id="rId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6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60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tiff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tiff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AEAE75-34C1-E947-AF2F-F4ED3AEFF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"/>
            <a:ext cx="9144000" cy="570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A30F3B-FB1B-CC42-BDEC-DCCE22452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066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4860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40A02A5-F8CB-DC4B-9125-759B40CCA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0" y="1131518"/>
            <a:ext cx="4724400" cy="446819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2AC27D-0503-D14E-9A6D-C6E0FB9AE828}"/>
                  </a:ext>
                </a:extLst>
              </p:cNvPr>
              <p:cNvSpPr/>
              <p:nvPr/>
            </p:nvSpPr>
            <p:spPr>
              <a:xfrm>
                <a:off x="5867400" y="3075454"/>
                <a:ext cx="1316130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b="1" i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92AC27D-0503-D14E-9A6D-C6E0FB9AE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3075454"/>
                <a:ext cx="1316130" cy="391646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AA4F15-4E45-8442-A5A2-218D182B1981}"/>
                  </a:ext>
                </a:extLst>
              </p:cNvPr>
              <p:cNvSpPr/>
              <p:nvPr/>
            </p:nvSpPr>
            <p:spPr>
              <a:xfrm>
                <a:off x="4298164" y="2171700"/>
                <a:ext cx="1112036" cy="47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AA4F15-4E45-8442-A5A2-218D182B1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164" y="2171700"/>
                <a:ext cx="1112036" cy="476221"/>
              </a:xfrm>
              <a:prstGeom prst="rect">
                <a:avLst/>
              </a:prstGeom>
              <a:blipFill>
                <a:blip r:embed="rId5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28770F-856A-8F4A-B9E9-4CBCE49BFDA2}"/>
                  </a:ext>
                </a:extLst>
              </p:cNvPr>
              <p:cNvSpPr/>
              <p:nvPr/>
            </p:nvSpPr>
            <p:spPr>
              <a:xfrm>
                <a:off x="4298164" y="1268619"/>
                <a:ext cx="1309076" cy="382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𝐮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4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4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b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sz="14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28770F-856A-8F4A-B9E9-4CBCE49BFD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164" y="1268619"/>
                <a:ext cx="1309076" cy="382990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76BA5A5-255F-804A-B6EA-2C6B5138C4E3}"/>
              </a:ext>
            </a:extLst>
          </p:cNvPr>
          <p:cNvCxnSpPr/>
          <p:nvPr/>
        </p:nvCxnSpPr>
        <p:spPr>
          <a:xfrm>
            <a:off x="2743200" y="1790700"/>
            <a:ext cx="0" cy="16764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E27715A-2C11-CD4A-8C98-1820440FD344}"/>
              </a:ext>
            </a:extLst>
          </p:cNvPr>
          <p:cNvSpPr/>
          <p:nvPr/>
        </p:nvSpPr>
        <p:spPr>
          <a:xfrm>
            <a:off x="280899" y="2171700"/>
            <a:ext cx="2428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Error</a:t>
            </a:r>
            <a:r>
              <a:rPr lang="zh-CN" altLang="en-US" dirty="0"/>
              <a:t> </a:t>
            </a:r>
            <a:r>
              <a:rPr lang="en-US" altLang="zh-CN" dirty="0"/>
              <a:t>(RMSE):</a:t>
            </a:r>
          </a:p>
          <a:p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means</a:t>
            </a:r>
            <a:r>
              <a:rPr lang="zh-CN" altLang="en-US" dirty="0"/>
              <a:t> </a:t>
            </a:r>
            <a:r>
              <a:rPr lang="en-US" altLang="zh-CN" dirty="0"/>
              <a:t>better.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Contextual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0F7DCB-B813-6A4A-A2ED-B91B1538F3AD}"/>
              </a:ext>
            </a:extLst>
          </p:cNvPr>
          <p:cNvSpPr/>
          <p:nvPr/>
        </p:nvSpPr>
        <p:spPr>
          <a:xfrm>
            <a:off x="152400" y="1181100"/>
            <a:ext cx="327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ContextMF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(CIKM’12,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TKDE’14)</a:t>
            </a:r>
          </a:p>
          <a:p>
            <a:r>
              <a:rPr lang="en-US" altLang="zh-CN" sz="1400" i="1" u="sng" dirty="0"/>
              <a:t>Jiang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315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147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4DEE06-06AB-314F-8710-BA9F3B7E1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181100"/>
            <a:ext cx="3657600" cy="974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C585D8-2899-514B-81B5-B4D79E230998}"/>
              </a:ext>
            </a:extLst>
          </p:cNvPr>
          <p:cNvSpPr txBox="1"/>
          <p:nvPr/>
        </p:nvSpPr>
        <p:spPr>
          <a:xfrm>
            <a:off x="490504" y="2266384"/>
            <a:ext cx="8010591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Problem: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conversion</a:t>
            </a:r>
            <a:r>
              <a:rPr lang="zh-CN" altLang="en-US" sz="1600" dirty="0"/>
              <a:t> </a:t>
            </a:r>
            <a:r>
              <a:rPr lang="en-US" altLang="zh-CN" sz="1600" dirty="0"/>
              <a:t>rate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Weibo’s</a:t>
            </a:r>
            <a:r>
              <a:rPr lang="zh-CN" altLang="en-US" sz="1600" dirty="0"/>
              <a:t> </a:t>
            </a:r>
            <a:r>
              <a:rPr lang="en-US" altLang="zh-CN" sz="1600" dirty="0"/>
              <a:t>retweeting</a:t>
            </a:r>
            <a:r>
              <a:rPr lang="zh-CN" altLang="en-US" sz="1600" dirty="0"/>
              <a:t> </a:t>
            </a:r>
            <a:r>
              <a:rPr lang="en-US" altLang="zh-CN" sz="1600" dirty="0"/>
              <a:t>as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5.8%</a:t>
            </a:r>
            <a:r>
              <a:rPr lang="en-US" altLang="zh-CN" sz="1600" dirty="0"/>
              <a:t>.</a:t>
            </a:r>
            <a:r>
              <a:rPr lang="zh-CN" altLang="en-US" sz="1600" dirty="0"/>
              <a:t> </a:t>
            </a:r>
            <a:r>
              <a:rPr lang="en-US" altLang="zh-CN" sz="1600" dirty="0"/>
              <a:t>Why</a:t>
            </a:r>
            <a:r>
              <a:rPr lang="zh-CN" altLang="en-US" sz="1600" dirty="0"/>
              <a:t> </a:t>
            </a:r>
            <a:r>
              <a:rPr lang="en-US" altLang="zh-CN" sz="1600" dirty="0"/>
              <a:t>do</a:t>
            </a:r>
            <a:r>
              <a:rPr lang="zh-CN" altLang="en-US" sz="1600" dirty="0"/>
              <a:t> </a:t>
            </a:r>
            <a:r>
              <a:rPr lang="en-US" altLang="zh-CN" sz="1600" dirty="0"/>
              <a:t>people</a:t>
            </a:r>
            <a:r>
              <a:rPr lang="zh-CN" altLang="en-US" sz="1600" dirty="0"/>
              <a:t> </a:t>
            </a:r>
            <a:r>
              <a:rPr lang="en-US" altLang="zh-CN" sz="1600" dirty="0"/>
              <a:t>retweet?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C28A76-B973-6448-B03F-8CB32AD06B87}"/>
                  </a:ext>
                </a:extLst>
              </p:cNvPr>
              <p:cNvSpPr/>
              <p:nvPr/>
            </p:nvSpPr>
            <p:spPr>
              <a:xfrm>
                <a:off x="-2628" y="2831198"/>
                <a:ext cx="2886688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ea typeface="Cambria Math" panose="02040503050406030204" pitchFamily="18" charset="0"/>
                  </a:rPr>
                  <a:t>Item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content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𝐂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algn="r"/>
                <a:endParaRPr lang="en-US" altLang="zh-CN" dirty="0">
                  <a:ea typeface="Cambria Math" panose="02040503050406030204" pitchFamily="18" charset="0"/>
                </a:endParaRPr>
              </a:p>
              <a:p>
                <a:pPr algn="r"/>
                <a:r>
                  <a:rPr lang="en-US" altLang="zh-CN" dirty="0">
                    <a:ea typeface="Cambria Math" panose="02040503050406030204" pitchFamily="18" charset="0"/>
                  </a:rPr>
                  <a:t>User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interaction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𝐖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pPr algn="r"/>
                <a:endParaRPr lang="en-US" altLang="zh-CN" dirty="0">
                  <a:ea typeface="Cambria Math" panose="02040503050406030204" pitchFamily="18" charset="0"/>
                </a:endParaRPr>
              </a:p>
              <a:p>
                <a:pPr algn="r"/>
                <a:endParaRPr lang="en-US" altLang="zh-CN" dirty="0">
                  <a:ea typeface="Cambria Math" panose="02040503050406030204" pitchFamily="18" charset="0"/>
                </a:endParaRPr>
              </a:p>
              <a:p>
                <a:pPr algn="r"/>
                <a:endParaRPr lang="en-US" altLang="zh-CN" dirty="0">
                  <a:ea typeface="Cambria Math" panose="02040503050406030204" pitchFamily="18" charset="0"/>
                </a:endParaRPr>
              </a:p>
              <a:p>
                <a:pPr algn="r"/>
                <a:r>
                  <a:rPr lang="en-US" altLang="zh-CN" dirty="0">
                    <a:ea typeface="Cambria Math" panose="02040503050406030204" pitchFamily="18" charset="0"/>
                  </a:rPr>
                  <a:t>Social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relation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𝐅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8C28A76-B973-6448-B03F-8CB32AD06B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628" y="2831198"/>
                <a:ext cx="2886688" cy="2031325"/>
              </a:xfrm>
              <a:prstGeom prst="rect">
                <a:avLst/>
              </a:prstGeom>
              <a:blipFill>
                <a:blip r:embed="rId4"/>
                <a:stretch>
                  <a:fillRect l="-441" t="-124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57AE08-B5C4-5D4E-8F82-C2C9D7767F42}"/>
                  </a:ext>
                </a:extLst>
              </p:cNvPr>
              <p:cNvSpPr/>
              <p:nvPr/>
            </p:nvSpPr>
            <p:spPr>
              <a:xfrm>
                <a:off x="2986653" y="2831198"/>
                <a:ext cx="2784095" cy="2041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altLang="zh-CN" dirty="0">
                    <a:ea typeface="Cambria Math" panose="02040503050406030204" pitchFamily="18" charset="0"/>
                  </a:rPr>
                  <a:t>Item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features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𝐕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algn="r"/>
                <a:endParaRPr lang="en-US" altLang="zh-CN" dirty="0">
                  <a:ea typeface="Cambria Math" panose="02040503050406030204" pitchFamily="18" charset="0"/>
                </a:endParaRPr>
              </a:p>
              <a:p>
                <a:pPr algn="r"/>
                <a:r>
                  <a:rPr lang="en-US" altLang="zh-CN" dirty="0">
                    <a:ea typeface="Cambria Math" panose="02040503050406030204" pitchFamily="18" charset="0"/>
                  </a:rPr>
                  <a:t>User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features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𝐔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algn="r"/>
                <a:endParaRPr lang="en-US" altLang="zh-CN" dirty="0">
                  <a:ea typeface="Cambria Math" panose="02040503050406030204" pitchFamily="18" charset="0"/>
                </a:endParaRPr>
              </a:p>
              <a:p>
                <a:pPr algn="r"/>
                <a:r>
                  <a:rPr lang="en-US" altLang="zh-CN" dirty="0">
                    <a:ea typeface="Cambria Math" panose="02040503050406030204" pitchFamily="18" charset="0"/>
                  </a:rPr>
                  <a:t>Item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sender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𝐆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  <a:p>
                <a:pPr algn="r"/>
                <a:endParaRPr lang="en-US" altLang="zh-CN" dirty="0">
                  <a:ea typeface="Cambria Math" panose="02040503050406030204" pitchFamily="18" charset="0"/>
                </a:endParaRPr>
              </a:p>
              <a:p>
                <a:pPr algn="r"/>
                <a:r>
                  <a:rPr lang="en-US" altLang="zh-CN" dirty="0">
                    <a:ea typeface="Cambria Math" panose="02040503050406030204" pitchFamily="18" charset="0"/>
                  </a:rPr>
                  <a:t>Social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influence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57AE08-B5C4-5D4E-8F82-C2C9D7767F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653" y="2831198"/>
                <a:ext cx="2784095" cy="2041200"/>
              </a:xfrm>
              <a:prstGeom prst="rect">
                <a:avLst/>
              </a:prstGeom>
              <a:blipFill>
                <a:blip r:embed="rId5"/>
                <a:stretch>
                  <a:fillRect l="-455" t="-1235" b="-30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03EA51-D150-7A44-A931-296A0BE5D6BE}"/>
                  </a:ext>
                </a:extLst>
              </p:cNvPr>
              <p:cNvSpPr/>
              <p:nvPr/>
            </p:nvSpPr>
            <p:spPr>
              <a:xfrm>
                <a:off x="5873341" y="2819374"/>
                <a:ext cx="1684692" cy="20313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ea typeface="Cambria Math" panose="02040503050406030204" pitchFamily="18" charset="0"/>
                  </a:rPr>
                  <a:t>Preference</a:t>
                </a:r>
              </a:p>
              <a:p>
                <a:r>
                  <a:rPr lang="en-US" altLang="zh-CN" dirty="0">
                    <a:ea typeface="Cambria Math" panose="02040503050406030204" pitchFamily="18" charset="0"/>
                  </a:rPr>
                  <a:t>on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item: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𝐔𝐕</m:t>
                      </m:r>
                      <m:r>
                        <m:rPr>
                          <m:nor/>
                        </m:rPr>
                        <a:rPr lang="en-US" altLang="zh-CN" baseline="30000" dirty="0"/>
                        <m:t>T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altLang="zh-CN" dirty="0">
                  <a:ea typeface="Cambria Math" panose="02040503050406030204" pitchFamily="18" charset="0"/>
                </a:endParaRPr>
              </a:p>
              <a:p>
                <a:r>
                  <a:rPr lang="en-US" altLang="zh-CN" dirty="0">
                    <a:ea typeface="Cambria Math" panose="02040503050406030204" pitchFamily="18" charset="0"/>
                  </a:rPr>
                  <a:t>Influence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from</a:t>
                </a:r>
              </a:p>
              <a:p>
                <a:r>
                  <a:rPr lang="en-US" altLang="zh-CN" dirty="0">
                    <a:ea typeface="Cambria Math" panose="02040503050406030204" pitchFamily="18" charset="0"/>
                  </a:rPr>
                  <a:t>item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sender: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𝐒𝐆</m:t>
                      </m:r>
                      <m:r>
                        <m:rPr>
                          <m:nor/>
                        </m:rPr>
                        <a:rPr lang="en-US" altLang="zh-CN" baseline="30000" dirty="0"/>
                        <m:t>T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C03EA51-D150-7A44-A931-296A0BE5D6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341" y="2819374"/>
                <a:ext cx="1684692" cy="2031325"/>
              </a:xfrm>
              <a:prstGeom prst="rect">
                <a:avLst/>
              </a:prstGeom>
              <a:blipFill>
                <a:blip r:embed="rId6"/>
                <a:stretch>
                  <a:fillRect l="-2239" t="-1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44627A-09B4-564B-946D-632FFA603C36}"/>
                  </a:ext>
                </a:extLst>
              </p:cNvPr>
              <p:cNvSpPr/>
              <p:nvPr/>
            </p:nvSpPr>
            <p:spPr>
              <a:xfrm>
                <a:off x="7663940" y="3439062"/>
                <a:ext cx="125156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ea typeface="Cambria Math" panose="02040503050406030204" pitchFamily="18" charset="0"/>
                  </a:rPr>
                  <a:t>Behavior: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𝐑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844627A-09B4-564B-946D-632FFA603C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940" y="3439062"/>
                <a:ext cx="1251561" cy="646331"/>
              </a:xfrm>
              <a:prstGeom prst="rect">
                <a:avLst/>
              </a:prstGeom>
              <a:blipFill>
                <a:blip r:embed="rId7"/>
                <a:stretch>
                  <a:fillRect l="-3000" t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1410A94-DEE3-2948-A09C-B7852A721A86}"/>
              </a:ext>
            </a:extLst>
          </p:cNvPr>
          <p:cNvCxnSpPr/>
          <p:nvPr/>
        </p:nvCxnSpPr>
        <p:spPr>
          <a:xfrm>
            <a:off x="2884060" y="3018930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674D9D-4D83-F740-BEC5-AB3FCEDBFE47}"/>
              </a:ext>
            </a:extLst>
          </p:cNvPr>
          <p:cNvCxnSpPr/>
          <p:nvPr/>
        </p:nvCxnSpPr>
        <p:spPr>
          <a:xfrm>
            <a:off x="2884060" y="3552330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9F6F44-0822-5C4C-99E5-75EBC826AEED}"/>
              </a:ext>
            </a:extLst>
          </p:cNvPr>
          <p:cNvCxnSpPr>
            <a:cxnSpLocks/>
          </p:cNvCxnSpPr>
          <p:nvPr/>
        </p:nvCxnSpPr>
        <p:spPr>
          <a:xfrm>
            <a:off x="2835341" y="4695330"/>
            <a:ext cx="2038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4E8917-375C-2048-A3C5-96E622F6ED41}"/>
              </a:ext>
            </a:extLst>
          </p:cNvPr>
          <p:cNvCxnSpPr>
            <a:cxnSpLocks/>
          </p:cNvCxnSpPr>
          <p:nvPr/>
        </p:nvCxnSpPr>
        <p:spPr>
          <a:xfrm>
            <a:off x="5679644" y="3095130"/>
            <a:ext cx="193697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3B9795D-0F4E-004A-88A6-5B7EDA34F863}"/>
              </a:ext>
            </a:extLst>
          </p:cNvPr>
          <p:cNvCxnSpPr>
            <a:cxnSpLocks/>
          </p:cNvCxnSpPr>
          <p:nvPr/>
        </p:nvCxnSpPr>
        <p:spPr>
          <a:xfrm flipV="1">
            <a:off x="5704744" y="3394534"/>
            <a:ext cx="193697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6CB8ED0-19C5-074B-A593-92476ABE0EC4}"/>
              </a:ext>
            </a:extLst>
          </p:cNvPr>
          <p:cNvCxnSpPr>
            <a:cxnSpLocks/>
          </p:cNvCxnSpPr>
          <p:nvPr/>
        </p:nvCxnSpPr>
        <p:spPr>
          <a:xfrm>
            <a:off x="5698840" y="4167326"/>
            <a:ext cx="193697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3795C66-4AF3-0149-A52F-9BC71BE23FB6}"/>
              </a:ext>
            </a:extLst>
          </p:cNvPr>
          <p:cNvCxnSpPr>
            <a:cxnSpLocks/>
          </p:cNvCxnSpPr>
          <p:nvPr/>
        </p:nvCxnSpPr>
        <p:spPr>
          <a:xfrm flipV="1">
            <a:off x="5723940" y="4466730"/>
            <a:ext cx="193697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2AA14AE-41B1-DD47-A653-406D290D75E5}"/>
              </a:ext>
            </a:extLst>
          </p:cNvPr>
          <p:cNvCxnSpPr>
            <a:cxnSpLocks/>
          </p:cNvCxnSpPr>
          <p:nvPr/>
        </p:nvCxnSpPr>
        <p:spPr>
          <a:xfrm>
            <a:off x="7436084" y="3582547"/>
            <a:ext cx="193697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8A9AD8-C178-FF44-81A3-FD0D48A5771E}"/>
              </a:ext>
            </a:extLst>
          </p:cNvPr>
          <p:cNvCxnSpPr>
            <a:cxnSpLocks/>
          </p:cNvCxnSpPr>
          <p:nvPr/>
        </p:nvCxnSpPr>
        <p:spPr>
          <a:xfrm flipV="1">
            <a:off x="7461184" y="3881951"/>
            <a:ext cx="193697" cy="76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7B9F52-880B-D840-81A9-DE6DE1EBD435}"/>
                  </a:ext>
                </a:extLst>
              </p:cNvPr>
              <p:cNvSpPr txBox="1"/>
              <p:nvPr/>
            </p:nvSpPr>
            <p:spPr>
              <a:xfrm>
                <a:off x="1052773" y="5208499"/>
                <a:ext cx="6886051" cy="3945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𝐑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𝐆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aseline="30000" dirty="0"/>
                                    <m:t>T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⨀</m:t>
                                  </m:r>
                                  <m:r>
                                    <a:rPr lang="en-US" altLang="zh-CN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𝐔𝐕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aseline="30000" dirty="0"/>
                                    <m:t>T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𝐂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𝐕𝐕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aseline="30000" dirty="0">
                                      <a:solidFill>
                                        <a:srgbClr val="FF0000"/>
                                      </a:solidFill>
                                    </a:rPr>
                                    <m:t>T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𝐖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𝐔𝐔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aseline="30000" dirty="0">
                                      <a:solidFill>
                                        <a:srgbClr val="FF0000"/>
                                      </a:solidFill>
                                    </a:rPr>
                                    <m:t>T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𝐅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𝐒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F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17B9F52-880B-D840-81A9-DE6DE1EB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773" y="5208499"/>
                <a:ext cx="6886051" cy="394595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Down Arrow 32">
            <a:extLst>
              <a:ext uri="{FF2B5EF4-FFF2-40B4-BE49-F238E27FC236}">
                <a16:creationId xmlns:a16="http://schemas.microsoft.com/office/drawing/2014/main" id="{C301A8CF-3068-FE4C-8F46-08EC7FEC4989}"/>
              </a:ext>
            </a:extLst>
          </p:cNvPr>
          <p:cNvSpPr/>
          <p:nvPr/>
        </p:nvSpPr>
        <p:spPr>
          <a:xfrm>
            <a:off x="4222529" y="4922525"/>
            <a:ext cx="304800" cy="214148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B75198-047E-9140-B840-C581108D759F}"/>
              </a:ext>
            </a:extLst>
          </p:cNvPr>
          <p:cNvSpPr/>
          <p:nvPr/>
        </p:nvSpPr>
        <p:spPr>
          <a:xfrm>
            <a:off x="76200" y="2793887"/>
            <a:ext cx="8839301" cy="2073968"/>
          </a:xfrm>
          <a:prstGeom prst="rect">
            <a:avLst/>
          </a:prstGeom>
          <a:noFill/>
          <a:ln w="63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1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32" grpId="0"/>
      <p:bldP spid="33" grpId="0" animBg="1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46CD15-9896-6D42-AB77-D00424212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637301"/>
              </p:ext>
            </p:extLst>
          </p:nvPr>
        </p:nvGraphicFramePr>
        <p:xfrm>
          <a:off x="3297686" y="1585904"/>
          <a:ext cx="4191000" cy="259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4268804739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521881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6767233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MAE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RMSE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992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Content-based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0.2576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0.3643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79038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Item-based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CF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0.2375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0.3372</a:t>
                      </a:r>
                      <a:endParaRPr lang="en-US" sz="16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9964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NMF-</a:t>
                      </a:r>
                      <a:r>
                        <a:rPr lang="en-US" altLang="zh-CN" sz="1600" dirty="0" err="1"/>
                        <a:t>RecSys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0.2256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0.3325</a:t>
                      </a:r>
                      <a:endParaRPr lang="en-US" sz="16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1863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InfluenceMF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0.2183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0.3206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881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PreferenceMF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0.2111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0.3088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98270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ContextMF</a:t>
                      </a:r>
                      <a:endParaRPr lang="en-US" sz="16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0.1514</a:t>
                      </a:r>
                    </a:p>
                    <a:p>
                      <a:pPr algn="ctr"/>
                      <a:r>
                        <a:rPr lang="en-US" altLang="zh-CN" sz="1600" b="1" dirty="0"/>
                        <a:t>(-24.2%)</a:t>
                      </a:r>
                      <a:endParaRPr lang="en-US" sz="16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0.2348</a:t>
                      </a:r>
                    </a:p>
                    <a:p>
                      <a:pPr algn="ctr"/>
                      <a:r>
                        <a:rPr lang="en-US" altLang="zh-CN" sz="1600" b="1" dirty="0"/>
                        <a:t>(-20.7%)</a:t>
                      </a:r>
                      <a:endParaRPr lang="en-US" sz="16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576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2CA09C-FCC2-F844-90D7-11675162E0DC}"/>
                  </a:ext>
                </a:extLst>
              </p:cNvPr>
              <p:cNvSpPr/>
              <p:nvPr/>
            </p:nvSpPr>
            <p:spPr>
              <a:xfrm>
                <a:off x="152400" y="1610866"/>
                <a:ext cx="2667000" cy="4869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𝐒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𝐑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𝐒𝐆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aseline="30000" dirty="0"/>
                                    <m:t>T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⨀</m:t>
                                  </m:r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𝐔𝐕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baseline="30000" dirty="0"/>
                                    <m:t>T</m:t>
                                  </m:r>
                                </m:e>
                              </m:d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2CA09C-FCC2-F844-90D7-11675162E0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610866"/>
                <a:ext cx="2667000" cy="4869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B8C873E5-EE3B-1649-A639-D1BC119BE860}"/>
              </a:ext>
            </a:extLst>
          </p:cNvPr>
          <p:cNvSpPr/>
          <p:nvPr/>
        </p:nvSpPr>
        <p:spPr>
          <a:xfrm>
            <a:off x="365080" y="2218821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  <a:ea typeface="Cambria Math" panose="02040503050406030204" pitchFamily="18" charset="0"/>
              </a:rPr>
              <a:t>Influence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08FAE26-60E4-E74B-8264-B30F1E291FC3}"/>
              </a:ext>
            </a:extLst>
          </p:cNvPr>
          <p:cNvSpPr/>
          <p:nvPr/>
        </p:nvSpPr>
        <p:spPr>
          <a:xfrm>
            <a:off x="1809400" y="2218821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  <a:ea typeface="Cambria Math" panose="02040503050406030204" pitchFamily="18" charset="0"/>
              </a:rPr>
              <a:t>Preference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2D2DEF-99FD-264E-8DFF-67B74483FA20}"/>
              </a:ext>
            </a:extLst>
          </p:cNvPr>
          <p:cNvCxnSpPr>
            <a:cxnSpLocks/>
          </p:cNvCxnSpPr>
          <p:nvPr/>
        </p:nvCxnSpPr>
        <p:spPr>
          <a:xfrm flipV="1">
            <a:off x="1295400" y="1976767"/>
            <a:ext cx="117497" cy="275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A40D071-26C6-B74F-96B6-2CE042D87C3A}"/>
              </a:ext>
            </a:extLst>
          </p:cNvPr>
          <p:cNvCxnSpPr>
            <a:cxnSpLocks/>
          </p:cNvCxnSpPr>
          <p:nvPr/>
        </p:nvCxnSpPr>
        <p:spPr>
          <a:xfrm flipH="1" flipV="1">
            <a:off x="2036007" y="1976767"/>
            <a:ext cx="94396" cy="275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7BFB53-5946-2B49-BDE9-98ED16E7DAD2}"/>
              </a:ext>
            </a:extLst>
          </p:cNvPr>
          <p:cNvCxnSpPr/>
          <p:nvPr/>
        </p:nvCxnSpPr>
        <p:spPr>
          <a:xfrm>
            <a:off x="1295400" y="1951805"/>
            <a:ext cx="381000" cy="0"/>
          </a:xfrm>
          <a:prstGeom prst="line">
            <a:avLst/>
          </a:prstGeom>
          <a:ln w="19050">
            <a:solidFill>
              <a:srgbClr val="01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3C5237-203D-5B45-A480-6E713D3E39D0}"/>
              </a:ext>
            </a:extLst>
          </p:cNvPr>
          <p:cNvCxnSpPr/>
          <p:nvPr/>
        </p:nvCxnSpPr>
        <p:spPr>
          <a:xfrm>
            <a:off x="1928079" y="1951805"/>
            <a:ext cx="381000" cy="0"/>
          </a:xfrm>
          <a:prstGeom prst="line">
            <a:avLst/>
          </a:prstGeom>
          <a:ln w="19050">
            <a:solidFill>
              <a:srgbClr val="01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3C4F580-A31B-7F4B-A615-EB87BC35013C}"/>
              </a:ext>
            </a:extLst>
          </p:cNvPr>
          <p:cNvSpPr txBox="1"/>
          <p:nvPr/>
        </p:nvSpPr>
        <p:spPr>
          <a:xfrm>
            <a:off x="3276600" y="4381500"/>
            <a:ext cx="4965209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A/B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test:</a:t>
            </a:r>
            <a:r>
              <a:rPr lang="zh-CN" altLang="en-US" sz="1600" b="1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conversion</a:t>
            </a:r>
            <a:r>
              <a:rPr lang="zh-CN" altLang="en-US" sz="1600" dirty="0"/>
              <a:t> </a:t>
            </a:r>
            <a:r>
              <a:rPr lang="en-US" altLang="zh-CN" sz="1600" dirty="0"/>
              <a:t>rate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Weibo’s</a:t>
            </a:r>
            <a:r>
              <a:rPr lang="zh-CN" altLang="en-US" sz="1600" dirty="0"/>
              <a:t> </a:t>
            </a:r>
            <a:r>
              <a:rPr lang="en-US" altLang="zh-CN" sz="1600" dirty="0"/>
              <a:t>retweeting</a:t>
            </a:r>
            <a:r>
              <a:rPr lang="zh-CN" altLang="en-US" sz="1600" dirty="0"/>
              <a:t> </a:t>
            </a:r>
            <a:r>
              <a:rPr lang="en-US" altLang="zh-CN" sz="1600" dirty="0"/>
              <a:t>was</a:t>
            </a:r>
            <a:r>
              <a:rPr lang="zh-CN" altLang="en-US" sz="1600" dirty="0"/>
              <a:t> </a:t>
            </a:r>
            <a:r>
              <a:rPr lang="en-US" altLang="zh-CN" sz="1600" dirty="0"/>
              <a:t>improved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b="1" dirty="0"/>
              <a:t>5.8%</a:t>
            </a:r>
            <a:r>
              <a:rPr lang="zh-CN" altLang="en-US" sz="1600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>
                <a:solidFill>
                  <a:srgbClr val="FF0000"/>
                </a:solidFill>
              </a:rPr>
              <a:t>8.3%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b="1" dirty="0"/>
              <a:t>(+43.1%)</a:t>
            </a:r>
            <a:r>
              <a:rPr lang="en-US" altLang="zh-CN" sz="1600" dirty="0"/>
              <a:t>.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A3C6AA-23DC-5645-B2BD-C3F9D4873E03}"/>
              </a:ext>
            </a:extLst>
          </p:cNvPr>
          <p:cNvSpPr/>
          <p:nvPr/>
        </p:nvSpPr>
        <p:spPr>
          <a:xfrm>
            <a:off x="3266090" y="1181100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Offline</a:t>
            </a:r>
            <a:r>
              <a:rPr lang="zh-CN" altLang="en-US" b="1" dirty="0"/>
              <a:t> </a:t>
            </a:r>
            <a:r>
              <a:rPr lang="en-US" altLang="zh-CN" b="1" dirty="0"/>
              <a:t>hold-out</a:t>
            </a:r>
            <a:r>
              <a:rPr lang="zh-CN" altLang="en-US" b="1" dirty="0"/>
              <a:t> </a:t>
            </a:r>
            <a:r>
              <a:rPr lang="en-US" altLang="zh-CN" b="1" dirty="0"/>
              <a:t>validation:</a:t>
            </a:r>
            <a:r>
              <a:rPr lang="zh-CN" altLang="en-US" b="1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693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3D72-E26F-AC41-A610-DC697A058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Pros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expertise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terms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(1)</a:t>
            </a:r>
            <a:r>
              <a:rPr lang="zh-CN" altLang="en-US" dirty="0"/>
              <a:t> </a:t>
            </a:r>
            <a:r>
              <a:rPr lang="en-US" altLang="zh-CN" dirty="0"/>
              <a:t>avoid</a:t>
            </a:r>
            <a:r>
              <a:rPr lang="zh-CN" altLang="en-US" dirty="0"/>
              <a:t> </a:t>
            </a:r>
            <a:r>
              <a:rPr lang="en-US" altLang="zh-CN" dirty="0"/>
              <a:t>overfitting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(2)</a:t>
            </a:r>
            <a:r>
              <a:rPr lang="zh-CN" altLang="en-US" dirty="0"/>
              <a:t> </a:t>
            </a:r>
            <a:r>
              <a:rPr lang="en-US" altLang="zh-CN" dirty="0"/>
              <a:t>incorporate</a:t>
            </a:r>
            <a:r>
              <a:rPr lang="zh-CN" altLang="en-US" dirty="0"/>
              <a:t> </a:t>
            </a:r>
            <a:r>
              <a:rPr lang="en-US" altLang="zh-CN" dirty="0"/>
              <a:t>auxiliary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address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sparsity</a:t>
            </a:r>
            <a:r>
              <a:rPr lang="zh-CN" altLang="en-US" dirty="0"/>
              <a:t> </a:t>
            </a:r>
            <a:r>
              <a:rPr lang="en-US" altLang="zh-CN" dirty="0"/>
              <a:t>issue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optimize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</a:p>
          <a:p>
            <a:r>
              <a:rPr lang="en-US" altLang="zh-CN" dirty="0"/>
              <a:t>Cons</a:t>
            </a:r>
          </a:p>
          <a:p>
            <a:pPr lvl="1"/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linear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transformation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real</a:t>
            </a:r>
            <a:r>
              <a:rPr lang="zh-CN" altLang="en-US" dirty="0"/>
              <a:t> </a:t>
            </a:r>
            <a:r>
              <a:rPr lang="en-US" altLang="zh-CN" dirty="0"/>
              <a:t>world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“linear.”</a:t>
            </a:r>
          </a:p>
          <a:p>
            <a:r>
              <a:rPr lang="en-US" altLang="zh-CN" dirty="0"/>
              <a:t>Idea</a:t>
            </a:r>
          </a:p>
          <a:p>
            <a:pPr lvl="1"/>
            <a:r>
              <a:rPr lang="en-US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layers,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b="1" dirty="0"/>
              <a:t>word2vec</a:t>
            </a:r>
            <a:r>
              <a:rPr lang="en-US" altLang="zh-CN" dirty="0"/>
              <a:t>”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Adjacency</a:t>
            </a:r>
            <a:r>
              <a:rPr lang="zh-CN" altLang="en-US" sz="2800" dirty="0"/>
              <a:t> </a:t>
            </a:r>
            <a:r>
              <a:rPr lang="en-US" altLang="zh-CN" sz="2800" dirty="0"/>
              <a:t>Matrix</a:t>
            </a:r>
            <a:r>
              <a:rPr lang="zh-CN" altLang="en-US" sz="2800" dirty="0"/>
              <a:t> </a:t>
            </a:r>
            <a:r>
              <a:rPr lang="en-US" altLang="zh-CN" sz="2800" dirty="0"/>
              <a:t>Factorization:</a:t>
            </a:r>
            <a:r>
              <a:rPr lang="zh-CN" altLang="en-US" sz="2800" dirty="0"/>
              <a:t> </a:t>
            </a:r>
            <a:r>
              <a:rPr lang="en-US" altLang="zh-CN" sz="2800" dirty="0"/>
              <a:t>Pros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852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Shallow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90D387-0D09-3B4D-84BA-1293695F1B91}"/>
              </a:ext>
            </a:extLst>
          </p:cNvPr>
          <p:cNvSpPr/>
          <p:nvPr/>
        </p:nvSpPr>
        <p:spPr>
          <a:xfrm>
            <a:off x="74156" y="1874756"/>
            <a:ext cx="99264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dirty="0"/>
              <a:t>n</a:t>
            </a:r>
            <a:r>
              <a:rPr lang="en-US" dirty="0"/>
              <a:t>eural</a:t>
            </a:r>
          </a:p>
          <a:p>
            <a:pPr algn="r"/>
            <a:endParaRPr lang="en-US" dirty="0"/>
          </a:p>
          <a:p>
            <a:pPr algn="r"/>
            <a:r>
              <a:rPr lang="en-US" altLang="zh-CN" dirty="0"/>
              <a:t>network</a:t>
            </a:r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with</a:t>
            </a:r>
          </a:p>
          <a:p>
            <a:pPr algn="r"/>
            <a:endParaRPr lang="en-US" altLang="zh-CN" dirty="0"/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layers</a:t>
            </a:r>
          </a:p>
          <a:p>
            <a:pPr algn="r"/>
            <a:endParaRPr lang="en-US" altLang="zh-CN" dirty="0"/>
          </a:p>
          <a:p>
            <a:pPr algn="r"/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2456EF-6262-7A4F-A178-A931168DB7E5}"/>
              </a:ext>
            </a:extLst>
          </p:cNvPr>
          <p:cNvSpPr/>
          <p:nvPr/>
        </p:nvSpPr>
        <p:spPr>
          <a:xfrm>
            <a:off x="1070423" y="2019300"/>
            <a:ext cx="27432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049AB8-480C-7140-B987-EC4372B86395}"/>
              </a:ext>
            </a:extLst>
          </p:cNvPr>
          <p:cNvCxnSpPr>
            <a:cxnSpLocks/>
          </p:cNvCxnSpPr>
          <p:nvPr/>
        </p:nvCxnSpPr>
        <p:spPr>
          <a:xfrm>
            <a:off x="1914263" y="2783050"/>
            <a:ext cx="408888" cy="508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-Point Star 8">
            <a:extLst>
              <a:ext uri="{FF2B5EF4-FFF2-40B4-BE49-F238E27FC236}">
                <a16:creationId xmlns:a16="http://schemas.microsoft.com/office/drawing/2014/main" id="{E274C636-1696-A149-82DA-8536B57ED7F1}"/>
              </a:ext>
            </a:extLst>
          </p:cNvPr>
          <p:cNvSpPr>
            <a:spLocks noChangeAspect="1"/>
          </p:cNvSpPr>
          <p:nvPr/>
        </p:nvSpPr>
        <p:spPr>
          <a:xfrm>
            <a:off x="3164071" y="3433327"/>
            <a:ext cx="182880" cy="182880"/>
          </a:xfrm>
          <a:prstGeom prst="star8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094447-515C-354A-ADA1-F7F8696616C7}"/>
              </a:ext>
            </a:extLst>
          </p:cNvPr>
          <p:cNvSpPr/>
          <p:nvPr/>
        </p:nvSpPr>
        <p:spPr>
          <a:xfrm>
            <a:off x="1066800" y="2598384"/>
            <a:ext cx="27432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F7EA80-4AEB-3D44-9E25-1D094C0B8B04}"/>
              </a:ext>
            </a:extLst>
          </p:cNvPr>
          <p:cNvSpPr/>
          <p:nvPr/>
        </p:nvSpPr>
        <p:spPr>
          <a:xfrm>
            <a:off x="1066800" y="3147060"/>
            <a:ext cx="27432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6367FF-3E5E-0F40-8C66-7B4AEE14E964}"/>
              </a:ext>
            </a:extLst>
          </p:cNvPr>
          <p:cNvSpPr/>
          <p:nvPr/>
        </p:nvSpPr>
        <p:spPr>
          <a:xfrm>
            <a:off x="1066800" y="3952745"/>
            <a:ext cx="27432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C24EAA-29BA-5A43-BEA9-3E1C29F29710}"/>
              </a:ext>
            </a:extLst>
          </p:cNvPr>
          <p:cNvSpPr/>
          <p:nvPr/>
        </p:nvSpPr>
        <p:spPr>
          <a:xfrm>
            <a:off x="1066800" y="4521406"/>
            <a:ext cx="27432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752DBD-1524-FA4E-B6EB-5D10B9B34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4591" y="3356276"/>
            <a:ext cx="365760" cy="3657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3FEB30-18B2-BE4A-BE46-74327FF24AE9}"/>
                  </a:ext>
                </a:extLst>
              </p:cNvPr>
              <p:cNvSpPr/>
              <p:nvPr/>
            </p:nvSpPr>
            <p:spPr>
              <a:xfrm>
                <a:off x="1295400" y="2413718"/>
                <a:ext cx="734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53FEB30-18B2-BE4A-BE46-74327FF24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413718"/>
                <a:ext cx="73411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ED51E6-415C-C644-8BCE-566930654744}"/>
                  </a:ext>
                </a:extLst>
              </p:cNvPr>
              <p:cNvSpPr/>
              <p:nvPr/>
            </p:nvSpPr>
            <p:spPr>
              <a:xfrm>
                <a:off x="1295400" y="2921912"/>
                <a:ext cx="734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DED51E6-415C-C644-8BCE-566930654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2921912"/>
                <a:ext cx="7342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3689A3-33AF-FA45-995D-D093E3004807}"/>
                  </a:ext>
                </a:extLst>
              </p:cNvPr>
              <p:cNvSpPr/>
              <p:nvPr/>
            </p:nvSpPr>
            <p:spPr>
              <a:xfrm>
                <a:off x="1295400" y="3789484"/>
                <a:ext cx="734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D3689A3-33AF-FA45-995D-D093E3004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789484"/>
                <a:ext cx="7342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E6C473-7D48-ED4B-B11D-F695D09F24DA}"/>
                  </a:ext>
                </a:extLst>
              </p:cNvPr>
              <p:cNvSpPr/>
              <p:nvPr/>
            </p:nvSpPr>
            <p:spPr>
              <a:xfrm>
                <a:off x="1295400" y="4297678"/>
                <a:ext cx="734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E6C473-7D48-ED4B-B11D-F695D09F2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4297678"/>
                <a:ext cx="7342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6114F9A-2642-194A-B76E-1757700DFC4B}"/>
              </a:ext>
            </a:extLst>
          </p:cNvPr>
          <p:cNvCxnSpPr>
            <a:cxnSpLocks/>
          </p:cNvCxnSpPr>
          <p:nvPr/>
        </p:nvCxnSpPr>
        <p:spPr>
          <a:xfrm>
            <a:off x="1914263" y="3223188"/>
            <a:ext cx="408888" cy="266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A78F55-57FF-1D4D-B78E-FFEDD0537347}"/>
              </a:ext>
            </a:extLst>
          </p:cNvPr>
          <p:cNvCxnSpPr>
            <a:cxnSpLocks/>
          </p:cNvCxnSpPr>
          <p:nvPr/>
        </p:nvCxnSpPr>
        <p:spPr>
          <a:xfrm flipV="1">
            <a:off x="1952491" y="3628226"/>
            <a:ext cx="370660" cy="301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495355-0759-AC4B-AE3B-21C0EC2F9579}"/>
              </a:ext>
            </a:extLst>
          </p:cNvPr>
          <p:cNvCxnSpPr>
            <a:cxnSpLocks/>
          </p:cNvCxnSpPr>
          <p:nvPr/>
        </p:nvCxnSpPr>
        <p:spPr>
          <a:xfrm flipV="1">
            <a:off x="1914263" y="3785820"/>
            <a:ext cx="408888" cy="580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0CDD96-D828-9D42-B798-939DD90C9991}"/>
              </a:ext>
            </a:extLst>
          </p:cNvPr>
          <p:cNvCxnSpPr>
            <a:cxnSpLocks/>
          </p:cNvCxnSpPr>
          <p:nvPr/>
        </p:nvCxnSpPr>
        <p:spPr>
          <a:xfrm>
            <a:off x="2814847" y="3524767"/>
            <a:ext cx="2577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A5EF493-8599-8746-AECA-BAA2C6C3D5DD}"/>
              </a:ext>
            </a:extLst>
          </p:cNvPr>
          <p:cNvSpPr/>
          <p:nvPr/>
        </p:nvSpPr>
        <p:spPr>
          <a:xfrm>
            <a:off x="3361412" y="3340101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non-linear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68F2AFE-240D-7E40-AB02-78E3BF95E1A4}"/>
                  </a:ext>
                </a:extLst>
              </p:cNvPr>
              <p:cNvSpPr/>
              <p:nvPr/>
            </p:nvSpPr>
            <p:spPr>
              <a:xfrm>
                <a:off x="3003350" y="3063995"/>
                <a:ext cx="514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68F2AFE-240D-7E40-AB02-78E3BF95E1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350" y="3063995"/>
                <a:ext cx="51462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D3F1C00B-B128-FB40-B208-9B3D1FCBC970}"/>
              </a:ext>
            </a:extLst>
          </p:cNvPr>
          <p:cNvSpPr/>
          <p:nvPr/>
        </p:nvSpPr>
        <p:spPr>
          <a:xfrm>
            <a:off x="4648200" y="3352704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non-linear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EB145A8-5201-CD46-BE3B-5B0330669EEB}"/>
              </a:ext>
            </a:extLst>
          </p:cNvPr>
          <p:cNvSpPr/>
          <p:nvPr/>
        </p:nvSpPr>
        <p:spPr>
          <a:xfrm>
            <a:off x="5895256" y="3524767"/>
            <a:ext cx="27432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CA4C57A-36E3-4746-AEF4-A6BC9AB32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608" y="3356276"/>
            <a:ext cx="365760" cy="36576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5D9A227-5F2E-FC4E-9876-E769A6A892A0}"/>
              </a:ext>
            </a:extLst>
          </p:cNvPr>
          <p:cNvCxnSpPr>
            <a:cxnSpLocks/>
          </p:cNvCxnSpPr>
          <p:nvPr/>
        </p:nvCxnSpPr>
        <p:spPr>
          <a:xfrm>
            <a:off x="6227817" y="3570487"/>
            <a:ext cx="2577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F45A4B0-3118-D44A-AA03-443B012E9E0B}"/>
              </a:ext>
            </a:extLst>
          </p:cNvPr>
          <p:cNvCxnSpPr>
            <a:cxnSpLocks/>
          </p:cNvCxnSpPr>
          <p:nvPr/>
        </p:nvCxnSpPr>
        <p:spPr>
          <a:xfrm flipV="1">
            <a:off x="6962774" y="2725055"/>
            <a:ext cx="408888" cy="580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60D78C0-B8D6-1E48-B9C1-4A37C7B43347}"/>
              </a:ext>
            </a:extLst>
          </p:cNvPr>
          <p:cNvSpPr/>
          <p:nvPr/>
        </p:nvSpPr>
        <p:spPr>
          <a:xfrm>
            <a:off x="8077200" y="1823978"/>
            <a:ext cx="99264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</a:t>
            </a:r>
            <a:r>
              <a:rPr lang="en-US" dirty="0"/>
              <a:t>eural</a:t>
            </a:r>
          </a:p>
          <a:p>
            <a:endParaRPr lang="en-US" dirty="0"/>
          </a:p>
          <a:p>
            <a:r>
              <a:rPr lang="en-US" altLang="zh-CN" dirty="0"/>
              <a:t>network</a:t>
            </a:r>
          </a:p>
          <a:p>
            <a:endParaRPr lang="en-US" altLang="zh-CN" dirty="0"/>
          </a:p>
          <a:p>
            <a:r>
              <a:rPr lang="en-US" altLang="zh-CN" dirty="0"/>
              <a:t>with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layers</a:t>
            </a:r>
          </a:p>
          <a:p>
            <a:endParaRPr lang="en-US" altLang="zh-CN" dirty="0"/>
          </a:p>
          <a:p>
            <a:r>
              <a:rPr lang="en-US" altLang="zh-CN" dirty="0"/>
              <a:t>.</a:t>
            </a:r>
            <a:endParaRPr lang="en-US" dirty="0"/>
          </a:p>
        </p:txBody>
      </p:sp>
      <p:sp>
        <p:nvSpPr>
          <p:cNvPr id="66" name="8-Point Star 65">
            <a:extLst>
              <a:ext uri="{FF2B5EF4-FFF2-40B4-BE49-F238E27FC236}">
                <a16:creationId xmlns:a16="http://schemas.microsoft.com/office/drawing/2014/main" id="{FCD74926-5555-E845-A89D-0EBF1FFFB7D1}"/>
              </a:ext>
            </a:extLst>
          </p:cNvPr>
          <p:cNvSpPr>
            <a:spLocks noChangeAspect="1"/>
          </p:cNvSpPr>
          <p:nvPr/>
        </p:nvSpPr>
        <p:spPr>
          <a:xfrm>
            <a:off x="7395037" y="2494132"/>
            <a:ext cx="182880" cy="182880"/>
          </a:xfrm>
          <a:prstGeom prst="star8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8-Point Star 66">
            <a:extLst>
              <a:ext uri="{FF2B5EF4-FFF2-40B4-BE49-F238E27FC236}">
                <a16:creationId xmlns:a16="http://schemas.microsoft.com/office/drawing/2014/main" id="{9EF3476D-DD61-364D-85A7-55D7C41A62B9}"/>
              </a:ext>
            </a:extLst>
          </p:cNvPr>
          <p:cNvSpPr>
            <a:spLocks noChangeAspect="1"/>
          </p:cNvSpPr>
          <p:nvPr/>
        </p:nvSpPr>
        <p:spPr>
          <a:xfrm>
            <a:off x="7399838" y="3038866"/>
            <a:ext cx="182880" cy="182880"/>
          </a:xfrm>
          <a:prstGeom prst="star8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8-Point Star 67">
            <a:extLst>
              <a:ext uri="{FF2B5EF4-FFF2-40B4-BE49-F238E27FC236}">
                <a16:creationId xmlns:a16="http://schemas.microsoft.com/office/drawing/2014/main" id="{935ED252-DA58-F048-B6DD-EE7DF50C097E}"/>
              </a:ext>
            </a:extLst>
          </p:cNvPr>
          <p:cNvSpPr>
            <a:spLocks noChangeAspect="1"/>
          </p:cNvSpPr>
          <p:nvPr/>
        </p:nvSpPr>
        <p:spPr>
          <a:xfrm>
            <a:off x="7395037" y="3848493"/>
            <a:ext cx="182880" cy="182880"/>
          </a:xfrm>
          <a:prstGeom prst="star8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8-Point Star 68">
            <a:extLst>
              <a:ext uri="{FF2B5EF4-FFF2-40B4-BE49-F238E27FC236}">
                <a16:creationId xmlns:a16="http://schemas.microsoft.com/office/drawing/2014/main" id="{ED5ED4C9-3A4F-284F-BB30-56F9C41B8F04}"/>
              </a:ext>
            </a:extLst>
          </p:cNvPr>
          <p:cNvSpPr>
            <a:spLocks noChangeAspect="1"/>
          </p:cNvSpPr>
          <p:nvPr/>
        </p:nvSpPr>
        <p:spPr>
          <a:xfrm>
            <a:off x="7404639" y="4417154"/>
            <a:ext cx="182880" cy="182880"/>
          </a:xfrm>
          <a:prstGeom prst="star8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CB8DC46-1F9C-7B49-8AF7-E5F3C945EAD2}"/>
              </a:ext>
            </a:extLst>
          </p:cNvPr>
          <p:cNvCxnSpPr>
            <a:cxnSpLocks/>
          </p:cNvCxnSpPr>
          <p:nvPr/>
        </p:nvCxnSpPr>
        <p:spPr>
          <a:xfrm flipV="1">
            <a:off x="6977375" y="3143118"/>
            <a:ext cx="394287" cy="22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9E71DFA-6DC9-7348-8DC2-69BD93E4CD44}"/>
              </a:ext>
            </a:extLst>
          </p:cNvPr>
          <p:cNvCxnSpPr>
            <a:cxnSpLocks/>
          </p:cNvCxnSpPr>
          <p:nvPr/>
        </p:nvCxnSpPr>
        <p:spPr>
          <a:xfrm>
            <a:off x="6977375" y="3563293"/>
            <a:ext cx="394287" cy="285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1E3AC07-66B9-9040-AA6F-2258C94F539B}"/>
              </a:ext>
            </a:extLst>
          </p:cNvPr>
          <p:cNvCxnSpPr>
            <a:cxnSpLocks/>
          </p:cNvCxnSpPr>
          <p:nvPr/>
        </p:nvCxnSpPr>
        <p:spPr>
          <a:xfrm>
            <a:off x="6945900" y="3681457"/>
            <a:ext cx="417662" cy="725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006F36D-AE2E-EB47-9A9C-C80D27DD9BD6}"/>
              </a:ext>
            </a:extLst>
          </p:cNvPr>
          <p:cNvSpPr/>
          <p:nvPr/>
        </p:nvSpPr>
        <p:spPr>
          <a:xfrm>
            <a:off x="368791" y="4839490"/>
            <a:ext cx="4066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2761AC"/>
                </a:solidFill>
              </a:rPr>
              <a:t> </a:t>
            </a:r>
            <a:r>
              <a:rPr lang="en-US" altLang="zh-CN" b="1" dirty="0">
                <a:solidFill>
                  <a:srgbClr val="2761AC"/>
                </a:solidFill>
              </a:rPr>
              <a:t>Continuous</a:t>
            </a:r>
            <a:r>
              <a:rPr lang="zh-CN" altLang="en-US" b="1" dirty="0">
                <a:solidFill>
                  <a:srgbClr val="2761AC"/>
                </a:solidFill>
              </a:rPr>
              <a:t> </a:t>
            </a:r>
            <a:r>
              <a:rPr lang="en-US" altLang="zh-CN" b="1" dirty="0">
                <a:solidFill>
                  <a:srgbClr val="2761AC"/>
                </a:solidFill>
              </a:rPr>
              <a:t>Bag-of-Words</a:t>
            </a:r>
            <a:r>
              <a:rPr lang="zh-CN" altLang="en-US" b="1" dirty="0">
                <a:solidFill>
                  <a:srgbClr val="2761AC"/>
                </a:solidFill>
              </a:rPr>
              <a:t> </a:t>
            </a:r>
            <a:r>
              <a:rPr lang="en-US" altLang="zh-CN" b="1" dirty="0">
                <a:solidFill>
                  <a:srgbClr val="2761AC"/>
                </a:solidFill>
              </a:rPr>
              <a:t>(CBOW)</a:t>
            </a:r>
            <a:endParaRPr lang="en-US" b="1" dirty="0">
              <a:solidFill>
                <a:srgbClr val="2761AC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E9A3F43-422C-9740-B10F-F10DBEC6B214}"/>
              </a:ext>
            </a:extLst>
          </p:cNvPr>
          <p:cNvSpPr/>
          <p:nvPr/>
        </p:nvSpPr>
        <p:spPr>
          <a:xfrm>
            <a:off x="6026680" y="4839490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761AC"/>
                </a:solidFill>
              </a:rPr>
              <a:t>Skip-gram</a:t>
            </a:r>
            <a:endParaRPr lang="en-US" b="1" dirty="0">
              <a:solidFill>
                <a:srgbClr val="2761A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7B80148-CB23-824F-AFEA-1A524DB49A15}"/>
                  </a:ext>
                </a:extLst>
              </p:cNvPr>
              <p:cNvSpPr/>
              <p:nvPr/>
            </p:nvSpPr>
            <p:spPr>
              <a:xfrm>
                <a:off x="5769366" y="3102095"/>
                <a:ext cx="51462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7B80148-CB23-824F-AFEA-1A524DB49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9366" y="3102095"/>
                <a:ext cx="51462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6A8FFC0-B3A3-514B-9AA6-D692B4BB8ABC}"/>
                  </a:ext>
                </a:extLst>
              </p:cNvPr>
              <p:cNvSpPr/>
              <p:nvPr/>
            </p:nvSpPr>
            <p:spPr>
              <a:xfrm>
                <a:off x="7495360" y="2356808"/>
                <a:ext cx="7341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96A8FFC0-B3A3-514B-9AA6-D692B4BB8A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360" y="2356808"/>
                <a:ext cx="73411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F3EBAD6-A082-8648-BA25-6D86DCE08362}"/>
                  </a:ext>
                </a:extLst>
              </p:cNvPr>
              <p:cNvSpPr/>
              <p:nvPr/>
            </p:nvSpPr>
            <p:spPr>
              <a:xfrm>
                <a:off x="7495360" y="2865002"/>
                <a:ext cx="734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F3EBAD6-A082-8648-BA25-6D86DCE083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360" y="2865002"/>
                <a:ext cx="73424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752D510-861C-5443-8C3F-01D9D8A5B295}"/>
                  </a:ext>
                </a:extLst>
              </p:cNvPr>
              <p:cNvSpPr/>
              <p:nvPr/>
            </p:nvSpPr>
            <p:spPr>
              <a:xfrm>
                <a:off x="7495360" y="3732574"/>
                <a:ext cx="734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2752D510-861C-5443-8C3F-01D9D8A5B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360" y="3732574"/>
                <a:ext cx="73424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12E7B59-73EE-C042-ACEB-26352A7F639B}"/>
                  </a:ext>
                </a:extLst>
              </p:cNvPr>
              <p:cNvSpPr/>
              <p:nvPr/>
            </p:nvSpPr>
            <p:spPr>
              <a:xfrm>
                <a:off x="7495360" y="4240768"/>
                <a:ext cx="734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12E7B59-73EE-C042-ACEB-26352A7F63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5360" y="4240768"/>
                <a:ext cx="7342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A6A1327A-6D2F-3B4A-B6AB-924CF69DF017}"/>
              </a:ext>
            </a:extLst>
          </p:cNvPr>
          <p:cNvSpPr/>
          <p:nvPr/>
        </p:nvSpPr>
        <p:spPr>
          <a:xfrm>
            <a:off x="152400" y="1181100"/>
            <a:ext cx="30116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word2vec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(NeurIPS’13)</a:t>
            </a:r>
          </a:p>
          <a:p>
            <a:r>
              <a:rPr lang="en-US" altLang="zh-CN" sz="1400" i="1" dirty="0" err="1"/>
              <a:t>Mikolov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23128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</p:spTree>
    <p:extLst>
      <p:ext uri="{BB962C8B-B14F-4D97-AF65-F5344CB8AC3E}">
        <p14:creationId xmlns:p14="http://schemas.microsoft.com/office/powerpoint/2010/main" val="726249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71D8A5-AE41-8E4C-AA46-DE59B83E6A72}"/>
              </a:ext>
            </a:extLst>
          </p:cNvPr>
          <p:cNvSpPr/>
          <p:nvPr/>
        </p:nvSpPr>
        <p:spPr>
          <a:xfrm>
            <a:off x="152400" y="1181100"/>
            <a:ext cx="29470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DeepWalk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(KDD’14)</a:t>
            </a:r>
          </a:p>
          <a:p>
            <a:r>
              <a:rPr lang="en-US" altLang="zh-CN" sz="1400" i="1" dirty="0" err="1"/>
              <a:t>Perozzi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3911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566DC-30CD-8A45-8E05-5FB24A184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0" y="2729893"/>
            <a:ext cx="1155209" cy="11552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EF11749-4E98-7645-93B9-8C5DF43360ED}"/>
              </a:ext>
            </a:extLst>
          </p:cNvPr>
          <p:cNvSpPr>
            <a:spLocks noChangeAspect="1"/>
          </p:cNvSpPr>
          <p:nvPr/>
        </p:nvSpPr>
        <p:spPr>
          <a:xfrm>
            <a:off x="2383168" y="2821335"/>
            <a:ext cx="182880" cy="1828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5C9BF8A-905F-1C4C-AC0F-A4888F7E4D72}"/>
              </a:ext>
            </a:extLst>
          </p:cNvPr>
          <p:cNvSpPr>
            <a:spLocks noChangeAspect="1"/>
          </p:cNvSpPr>
          <p:nvPr/>
        </p:nvSpPr>
        <p:spPr>
          <a:xfrm>
            <a:off x="2741308" y="2821335"/>
            <a:ext cx="182880" cy="182880"/>
          </a:xfrm>
          <a:prstGeom prst="ellipse">
            <a:avLst/>
          </a:prstGeom>
          <a:solidFill>
            <a:schemeClr val="accent4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4C74F71-2BE7-3249-930B-3F71F5F460B1}"/>
              </a:ext>
            </a:extLst>
          </p:cNvPr>
          <p:cNvSpPr>
            <a:spLocks noChangeAspect="1"/>
          </p:cNvSpPr>
          <p:nvPr/>
        </p:nvSpPr>
        <p:spPr>
          <a:xfrm>
            <a:off x="3099448" y="2821335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E0B02BD-D849-DD49-BC52-64B09733ED6E}"/>
              </a:ext>
            </a:extLst>
          </p:cNvPr>
          <p:cNvSpPr>
            <a:spLocks noChangeAspect="1"/>
          </p:cNvSpPr>
          <p:nvPr/>
        </p:nvSpPr>
        <p:spPr>
          <a:xfrm>
            <a:off x="3457588" y="2821335"/>
            <a:ext cx="182880" cy="1828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B638588-1A07-B547-9AA1-E77B90C374E6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2566048" y="2912775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9BD9B18-E5ED-BC47-8858-2302D1449E6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924188" y="2912775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810810-4F05-B04A-91F0-DBB9F313675D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3282328" y="2912775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7C425BA-C94D-E247-AB4D-E9453C218E51}"/>
              </a:ext>
            </a:extLst>
          </p:cNvPr>
          <p:cNvSpPr>
            <a:spLocks noChangeAspect="1"/>
          </p:cNvSpPr>
          <p:nvPr/>
        </p:nvSpPr>
        <p:spPr>
          <a:xfrm>
            <a:off x="2385345" y="3095655"/>
            <a:ext cx="182880" cy="1828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D6C5E1-5A47-2B4C-BBA6-C990BFAA416D}"/>
              </a:ext>
            </a:extLst>
          </p:cNvPr>
          <p:cNvSpPr>
            <a:spLocks noChangeAspect="1"/>
          </p:cNvSpPr>
          <p:nvPr/>
        </p:nvSpPr>
        <p:spPr>
          <a:xfrm>
            <a:off x="2743485" y="3095655"/>
            <a:ext cx="182880" cy="1828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323141-CEF7-294C-9363-CFE8F85D32EC}"/>
              </a:ext>
            </a:extLst>
          </p:cNvPr>
          <p:cNvSpPr>
            <a:spLocks noChangeAspect="1"/>
          </p:cNvSpPr>
          <p:nvPr/>
        </p:nvSpPr>
        <p:spPr>
          <a:xfrm>
            <a:off x="3101625" y="3095655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2174526-E1AD-C543-B058-A97D55DD9AD4}"/>
              </a:ext>
            </a:extLst>
          </p:cNvPr>
          <p:cNvSpPr>
            <a:spLocks noChangeAspect="1"/>
          </p:cNvSpPr>
          <p:nvPr/>
        </p:nvSpPr>
        <p:spPr>
          <a:xfrm>
            <a:off x="3459765" y="3095655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6EBEC3-C949-4F45-98A8-F95996133711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>
            <a:off x="2568225" y="3187095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0CEA19-52C9-FE4A-ACFD-022994157248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2926365" y="3187095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53F9FD0-BFAD-2740-A1AD-958AD62AC109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>
            <a:off x="3284505" y="3187095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96000A7-320C-1E4F-AAC1-2B22887651E1}"/>
              </a:ext>
            </a:extLst>
          </p:cNvPr>
          <p:cNvSpPr>
            <a:spLocks noChangeAspect="1"/>
          </p:cNvSpPr>
          <p:nvPr/>
        </p:nvSpPr>
        <p:spPr>
          <a:xfrm>
            <a:off x="2383168" y="3369974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F8DC76A-A586-3842-A9F7-99F2AD98C2EF}"/>
              </a:ext>
            </a:extLst>
          </p:cNvPr>
          <p:cNvSpPr>
            <a:spLocks noChangeAspect="1"/>
          </p:cNvSpPr>
          <p:nvPr/>
        </p:nvSpPr>
        <p:spPr>
          <a:xfrm>
            <a:off x="2741308" y="3369974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39ECDD-EC77-364B-B24F-BAB1BAAA5AD6}"/>
              </a:ext>
            </a:extLst>
          </p:cNvPr>
          <p:cNvSpPr>
            <a:spLocks noChangeAspect="1"/>
          </p:cNvSpPr>
          <p:nvPr/>
        </p:nvSpPr>
        <p:spPr>
          <a:xfrm>
            <a:off x="3099448" y="3369974"/>
            <a:ext cx="182880" cy="182880"/>
          </a:xfrm>
          <a:prstGeom prst="ellipse">
            <a:avLst/>
          </a:prstGeom>
          <a:solidFill>
            <a:schemeClr val="accent4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40C3340-9F9A-EC42-BED9-2991DA61B902}"/>
              </a:ext>
            </a:extLst>
          </p:cNvPr>
          <p:cNvSpPr>
            <a:spLocks noChangeAspect="1"/>
          </p:cNvSpPr>
          <p:nvPr/>
        </p:nvSpPr>
        <p:spPr>
          <a:xfrm>
            <a:off x="3457588" y="3369974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B4F676-F324-154B-B1E4-1BE80EEFA270}"/>
              </a:ext>
            </a:extLst>
          </p:cNvPr>
          <p:cNvCxnSpPr>
            <a:cxnSpLocks/>
            <a:stCxn id="27" idx="6"/>
            <a:endCxn id="28" idx="2"/>
          </p:cNvCxnSpPr>
          <p:nvPr/>
        </p:nvCxnSpPr>
        <p:spPr>
          <a:xfrm>
            <a:off x="2566048" y="3461414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FBA4BB3-B8F5-4740-8482-F46116F4A075}"/>
              </a:ext>
            </a:extLst>
          </p:cNvPr>
          <p:cNvCxnSpPr>
            <a:cxnSpLocks/>
            <a:stCxn id="28" idx="6"/>
            <a:endCxn id="29" idx="2"/>
          </p:cNvCxnSpPr>
          <p:nvPr/>
        </p:nvCxnSpPr>
        <p:spPr>
          <a:xfrm>
            <a:off x="2924188" y="3461414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16FE81-406B-2B40-B16B-0D35CA84B1CE}"/>
              </a:ext>
            </a:extLst>
          </p:cNvPr>
          <p:cNvCxnSpPr>
            <a:cxnSpLocks/>
            <a:stCxn id="29" idx="6"/>
            <a:endCxn id="30" idx="2"/>
          </p:cNvCxnSpPr>
          <p:nvPr/>
        </p:nvCxnSpPr>
        <p:spPr>
          <a:xfrm>
            <a:off x="3282328" y="3461414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B38369F3-1FC7-4045-807E-5D0DC50EB3EF}"/>
              </a:ext>
            </a:extLst>
          </p:cNvPr>
          <p:cNvSpPr>
            <a:spLocks noChangeAspect="1"/>
          </p:cNvSpPr>
          <p:nvPr/>
        </p:nvSpPr>
        <p:spPr>
          <a:xfrm>
            <a:off x="2383168" y="3644293"/>
            <a:ext cx="182880" cy="182880"/>
          </a:xfrm>
          <a:prstGeom prst="ellipse">
            <a:avLst/>
          </a:prstGeom>
          <a:solidFill>
            <a:schemeClr val="accent5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5A32EF6-DB96-9A45-A5A7-E81D58216ACE}"/>
              </a:ext>
            </a:extLst>
          </p:cNvPr>
          <p:cNvSpPr>
            <a:spLocks noChangeAspect="1"/>
          </p:cNvSpPr>
          <p:nvPr/>
        </p:nvSpPr>
        <p:spPr>
          <a:xfrm>
            <a:off x="2741308" y="3644293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D900976-8924-0B46-9BE0-481826F058BB}"/>
              </a:ext>
            </a:extLst>
          </p:cNvPr>
          <p:cNvSpPr>
            <a:spLocks noChangeAspect="1"/>
          </p:cNvSpPr>
          <p:nvPr/>
        </p:nvSpPr>
        <p:spPr>
          <a:xfrm>
            <a:off x="3099448" y="3644293"/>
            <a:ext cx="182880" cy="1828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F0E2BDE-039E-AD4F-83AA-286069D87FB7}"/>
              </a:ext>
            </a:extLst>
          </p:cNvPr>
          <p:cNvSpPr>
            <a:spLocks noChangeAspect="1"/>
          </p:cNvSpPr>
          <p:nvPr/>
        </p:nvSpPr>
        <p:spPr>
          <a:xfrm>
            <a:off x="3457588" y="3644293"/>
            <a:ext cx="182880" cy="182880"/>
          </a:xfrm>
          <a:prstGeom prst="ellipse">
            <a:avLst/>
          </a:prstGeom>
          <a:solidFill>
            <a:schemeClr val="accent4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79D506-45FB-F746-9200-9E58035ED6D3}"/>
              </a:ext>
            </a:extLst>
          </p:cNvPr>
          <p:cNvCxnSpPr>
            <a:cxnSpLocks/>
            <a:stCxn id="34" idx="6"/>
            <a:endCxn id="35" idx="2"/>
          </p:cNvCxnSpPr>
          <p:nvPr/>
        </p:nvCxnSpPr>
        <p:spPr>
          <a:xfrm>
            <a:off x="2566048" y="3735733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816308E-53A1-5348-91B4-703B8966C421}"/>
              </a:ext>
            </a:extLst>
          </p:cNvPr>
          <p:cNvCxnSpPr>
            <a:cxnSpLocks/>
            <a:stCxn id="35" idx="6"/>
            <a:endCxn id="36" idx="2"/>
          </p:cNvCxnSpPr>
          <p:nvPr/>
        </p:nvCxnSpPr>
        <p:spPr>
          <a:xfrm>
            <a:off x="2924188" y="3735733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6CA7267-DA18-5D49-9205-DA8BF925A5F4}"/>
              </a:ext>
            </a:extLst>
          </p:cNvPr>
          <p:cNvCxnSpPr>
            <a:cxnSpLocks/>
            <a:stCxn id="36" idx="6"/>
            <a:endCxn id="37" idx="2"/>
          </p:cNvCxnSpPr>
          <p:nvPr/>
        </p:nvCxnSpPr>
        <p:spPr>
          <a:xfrm>
            <a:off x="3282328" y="3735733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F84A55-E410-AE40-AB0D-C46D0A130CB8}"/>
              </a:ext>
            </a:extLst>
          </p:cNvPr>
          <p:cNvSpPr/>
          <p:nvPr/>
        </p:nvSpPr>
        <p:spPr>
          <a:xfrm>
            <a:off x="1211438" y="2476500"/>
            <a:ext cx="10374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Sampling</a:t>
            </a:r>
          </a:p>
          <a:p>
            <a:r>
              <a:rPr lang="en-US" altLang="zh-CN" sz="1600" i="1" dirty="0"/>
              <a:t>random</a:t>
            </a:r>
          </a:p>
          <a:p>
            <a:r>
              <a:rPr lang="en-US" altLang="zh-CN" sz="1600" i="1" dirty="0"/>
              <a:t>walk</a:t>
            </a:r>
            <a:endParaRPr lang="en-US" sz="1600" i="1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F3BAF8-9EE5-7D40-BCCF-878CB0801643}"/>
              </a:ext>
            </a:extLst>
          </p:cNvPr>
          <p:cNvCxnSpPr>
            <a:cxnSpLocks/>
          </p:cNvCxnSpPr>
          <p:nvPr/>
        </p:nvCxnSpPr>
        <p:spPr>
          <a:xfrm>
            <a:off x="1254265" y="3307497"/>
            <a:ext cx="9405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EE5492D-29DE-F846-8A13-FF86B8883B50}"/>
              </a:ext>
            </a:extLst>
          </p:cNvPr>
          <p:cNvSpPr/>
          <p:nvPr/>
        </p:nvSpPr>
        <p:spPr>
          <a:xfrm>
            <a:off x="2314351" y="3918612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“sentences”</a:t>
            </a:r>
            <a:endParaRPr lang="en-US" b="1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E596BD0-B374-C345-826C-BC09C37D7BBE}"/>
              </a:ext>
            </a:extLst>
          </p:cNvPr>
          <p:cNvSpPr>
            <a:spLocks noChangeAspect="1"/>
          </p:cNvSpPr>
          <p:nvPr/>
        </p:nvSpPr>
        <p:spPr>
          <a:xfrm>
            <a:off x="3815728" y="2821335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37BADC6-E163-9742-AA3E-48CAF8EF8F90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3640468" y="2912775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DB368C5D-BD6C-1840-8177-F8E31B4E878A}"/>
              </a:ext>
            </a:extLst>
          </p:cNvPr>
          <p:cNvSpPr>
            <a:spLocks noChangeAspect="1"/>
          </p:cNvSpPr>
          <p:nvPr/>
        </p:nvSpPr>
        <p:spPr>
          <a:xfrm>
            <a:off x="3817905" y="3095655"/>
            <a:ext cx="182880" cy="1828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24DFDC8-D1D8-A843-AC6F-3AA38ACF3630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3642645" y="3187095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F1C51618-26E2-7243-9881-63F3D96087CB}"/>
              </a:ext>
            </a:extLst>
          </p:cNvPr>
          <p:cNvSpPr>
            <a:spLocks noChangeAspect="1"/>
          </p:cNvSpPr>
          <p:nvPr/>
        </p:nvSpPr>
        <p:spPr>
          <a:xfrm>
            <a:off x="3815728" y="3369974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9DB3643-BAA5-FE49-BD2A-7910DEC5163C}"/>
              </a:ext>
            </a:extLst>
          </p:cNvPr>
          <p:cNvCxnSpPr>
            <a:cxnSpLocks/>
            <a:endCxn id="61" idx="2"/>
          </p:cNvCxnSpPr>
          <p:nvPr/>
        </p:nvCxnSpPr>
        <p:spPr>
          <a:xfrm>
            <a:off x="3640468" y="3461414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47BB3EC0-14D9-D542-AE8C-F456F936DA5F}"/>
              </a:ext>
            </a:extLst>
          </p:cNvPr>
          <p:cNvSpPr>
            <a:spLocks noChangeAspect="1"/>
          </p:cNvSpPr>
          <p:nvPr/>
        </p:nvSpPr>
        <p:spPr>
          <a:xfrm>
            <a:off x="3815728" y="3644293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9202C16-A2B6-7840-90B9-3413CFA36B70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640468" y="3735733"/>
            <a:ext cx="1752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87CE82AA-5B98-3B45-B60B-4ED1ABBAB011}"/>
              </a:ext>
            </a:extLst>
          </p:cNvPr>
          <p:cNvSpPr>
            <a:spLocks noChangeAspect="1"/>
          </p:cNvSpPr>
          <p:nvPr/>
        </p:nvSpPr>
        <p:spPr>
          <a:xfrm>
            <a:off x="6431565" y="2547013"/>
            <a:ext cx="182880" cy="1828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0540E77-1404-8C4E-919E-CDD375EEECEA}"/>
              </a:ext>
            </a:extLst>
          </p:cNvPr>
          <p:cNvSpPr>
            <a:spLocks noChangeAspect="1"/>
          </p:cNvSpPr>
          <p:nvPr/>
        </p:nvSpPr>
        <p:spPr>
          <a:xfrm>
            <a:off x="6431565" y="2882200"/>
            <a:ext cx="182880" cy="182880"/>
          </a:xfrm>
          <a:prstGeom prst="ellipse">
            <a:avLst/>
          </a:prstGeom>
          <a:solidFill>
            <a:schemeClr val="accent4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5A68D5D-FF0D-F04F-BFD5-E5086794F47F}"/>
              </a:ext>
            </a:extLst>
          </p:cNvPr>
          <p:cNvSpPr>
            <a:spLocks noChangeAspect="1"/>
          </p:cNvSpPr>
          <p:nvPr/>
        </p:nvSpPr>
        <p:spPr>
          <a:xfrm>
            <a:off x="5133817" y="3199068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AF278EB-BF21-1A49-937C-D20CF346E99A}"/>
              </a:ext>
            </a:extLst>
          </p:cNvPr>
          <p:cNvSpPr>
            <a:spLocks noChangeAspect="1"/>
          </p:cNvSpPr>
          <p:nvPr/>
        </p:nvSpPr>
        <p:spPr>
          <a:xfrm>
            <a:off x="6431565" y="3552576"/>
            <a:ext cx="182880" cy="1828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619E15B-351F-EA4E-B43C-21F738487032}"/>
              </a:ext>
            </a:extLst>
          </p:cNvPr>
          <p:cNvCxnSpPr>
            <a:cxnSpLocks/>
            <a:stCxn id="79" idx="3"/>
            <a:endCxn id="80" idx="1"/>
          </p:cNvCxnSpPr>
          <p:nvPr/>
        </p:nvCxnSpPr>
        <p:spPr>
          <a:xfrm>
            <a:off x="5651876" y="3278535"/>
            <a:ext cx="2209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ADBA95E3-9DC1-844F-BB46-0C3A2833B38E}"/>
              </a:ext>
            </a:extLst>
          </p:cNvPr>
          <p:cNvSpPr>
            <a:spLocks noChangeAspect="1"/>
          </p:cNvSpPr>
          <p:nvPr/>
        </p:nvSpPr>
        <p:spPr>
          <a:xfrm>
            <a:off x="6431565" y="3887764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AE5F29B-8DE0-024B-AB27-2102548E11CE}"/>
              </a:ext>
            </a:extLst>
          </p:cNvPr>
          <p:cNvSpPr/>
          <p:nvPr/>
        </p:nvSpPr>
        <p:spPr>
          <a:xfrm>
            <a:off x="5377556" y="3232815"/>
            <a:ext cx="274320" cy="91440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DF4CC2B2-B202-2249-AB66-A143B7CB1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856" y="3095655"/>
            <a:ext cx="365760" cy="365760"/>
          </a:xfrm>
          <a:prstGeom prst="rect">
            <a:avLst/>
          </a:prstGeom>
        </p:spPr>
      </p:pic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14DBE46-C466-CF41-8ED6-C130C3CC1E22}"/>
              </a:ext>
            </a:extLst>
          </p:cNvPr>
          <p:cNvCxnSpPr>
            <a:cxnSpLocks/>
            <a:endCxn id="65" idx="3"/>
          </p:cNvCxnSpPr>
          <p:nvPr/>
        </p:nvCxnSpPr>
        <p:spPr>
          <a:xfrm flipV="1">
            <a:off x="6206060" y="2703111"/>
            <a:ext cx="252287" cy="392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AAA947-02C5-4846-9A57-AC2DD61D61F1}"/>
              </a:ext>
            </a:extLst>
          </p:cNvPr>
          <p:cNvCxnSpPr>
            <a:cxnSpLocks/>
            <a:endCxn id="66" idx="3"/>
          </p:cNvCxnSpPr>
          <p:nvPr/>
        </p:nvCxnSpPr>
        <p:spPr>
          <a:xfrm flipV="1">
            <a:off x="6238616" y="3038298"/>
            <a:ext cx="219731" cy="1201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2E97873-E2D8-6146-B434-1995E78BF94B}"/>
              </a:ext>
            </a:extLst>
          </p:cNvPr>
          <p:cNvCxnSpPr>
            <a:cxnSpLocks/>
            <a:endCxn id="68" idx="1"/>
          </p:cNvCxnSpPr>
          <p:nvPr/>
        </p:nvCxnSpPr>
        <p:spPr>
          <a:xfrm>
            <a:off x="6248685" y="3430842"/>
            <a:ext cx="209662" cy="1485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45254F3-3CF6-DD43-A6E7-83C0755CECCF}"/>
              </a:ext>
            </a:extLst>
          </p:cNvPr>
          <p:cNvCxnSpPr>
            <a:cxnSpLocks/>
            <a:endCxn id="72" idx="1"/>
          </p:cNvCxnSpPr>
          <p:nvPr/>
        </p:nvCxnSpPr>
        <p:spPr>
          <a:xfrm>
            <a:off x="6238616" y="3489815"/>
            <a:ext cx="219731" cy="4247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DE4BFC1-31E5-6144-86DF-D5C42FBCF087}"/>
              </a:ext>
            </a:extLst>
          </p:cNvPr>
          <p:cNvSpPr/>
          <p:nvPr/>
        </p:nvSpPr>
        <p:spPr>
          <a:xfrm>
            <a:off x="4043410" y="2479445"/>
            <a:ext cx="10855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Training</a:t>
            </a:r>
          </a:p>
          <a:p>
            <a:r>
              <a:rPr lang="en-US" altLang="zh-CN" sz="1600" i="1" dirty="0"/>
              <a:t>skip-gram</a:t>
            </a:r>
          </a:p>
          <a:p>
            <a:r>
              <a:rPr lang="en-US" altLang="zh-CN" sz="1600" dirty="0"/>
              <a:t>model</a:t>
            </a:r>
            <a:endParaRPr lang="en-US" sz="1600" i="1" dirty="0"/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252B1D9B-D9A8-694E-A2FB-8C34E73F6D5C}"/>
              </a:ext>
            </a:extLst>
          </p:cNvPr>
          <p:cNvCxnSpPr>
            <a:cxnSpLocks/>
          </p:cNvCxnSpPr>
          <p:nvPr/>
        </p:nvCxnSpPr>
        <p:spPr>
          <a:xfrm>
            <a:off x="4086237" y="3310442"/>
            <a:ext cx="9405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9791747-36A0-264C-9C99-B9BA849AA4FF}"/>
              </a:ext>
            </a:extLst>
          </p:cNvPr>
          <p:cNvSpPr/>
          <p:nvPr/>
        </p:nvSpPr>
        <p:spPr>
          <a:xfrm>
            <a:off x="6629400" y="2670056"/>
            <a:ext cx="13003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Node</a:t>
            </a:r>
          </a:p>
          <a:p>
            <a:r>
              <a:rPr lang="en-US" altLang="zh-CN" sz="1600" dirty="0"/>
              <a:t>embeddings</a:t>
            </a:r>
            <a:endParaRPr lang="en-US" sz="1600" dirty="0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A12F1BE-518A-774F-8B22-30ACC2245237}"/>
              </a:ext>
            </a:extLst>
          </p:cNvPr>
          <p:cNvCxnSpPr>
            <a:cxnSpLocks/>
          </p:cNvCxnSpPr>
          <p:nvPr/>
        </p:nvCxnSpPr>
        <p:spPr>
          <a:xfrm>
            <a:off x="6701792" y="3329797"/>
            <a:ext cx="94058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A3BC9C7-ED78-D248-81F6-BD81FA440D9A}"/>
              </a:ext>
            </a:extLst>
          </p:cNvPr>
          <p:cNvCxnSpPr>
            <a:cxnSpLocks/>
          </p:cNvCxnSpPr>
          <p:nvPr/>
        </p:nvCxnSpPr>
        <p:spPr>
          <a:xfrm flipV="1">
            <a:off x="7929756" y="2476500"/>
            <a:ext cx="0" cy="1013316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3808147-0FCD-0642-A1C1-3BF373F4E1E9}"/>
              </a:ext>
            </a:extLst>
          </p:cNvPr>
          <p:cNvCxnSpPr>
            <a:cxnSpLocks/>
          </p:cNvCxnSpPr>
          <p:nvPr/>
        </p:nvCxnSpPr>
        <p:spPr>
          <a:xfrm>
            <a:off x="7929756" y="3491892"/>
            <a:ext cx="1066800" cy="1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6D125660-CE07-0845-A6D3-5C2BCB9986E3}"/>
              </a:ext>
            </a:extLst>
          </p:cNvPr>
          <p:cNvSpPr>
            <a:spLocks noChangeAspect="1"/>
          </p:cNvSpPr>
          <p:nvPr/>
        </p:nvSpPr>
        <p:spPr>
          <a:xfrm>
            <a:off x="8491458" y="3041191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577484E0-613C-F848-8B73-19200EC05F0C}"/>
              </a:ext>
            </a:extLst>
          </p:cNvPr>
          <p:cNvSpPr>
            <a:spLocks noChangeAspect="1"/>
          </p:cNvSpPr>
          <p:nvPr/>
        </p:nvSpPr>
        <p:spPr>
          <a:xfrm>
            <a:off x="8320540" y="3251692"/>
            <a:ext cx="182880" cy="182880"/>
          </a:xfrm>
          <a:prstGeom prst="ellipse">
            <a:avLst/>
          </a:prstGeom>
          <a:solidFill>
            <a:schemeClr val="accent4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5B3E7A9B-E29A-7543-A431-107385AF8649}"/>
              </a:ext>
            </a:extLst>
          </p:cNvPr>
          <p:cNvSpPr>
            <a:spLocks noChangeAspect="1"/>
          </p:cNvSpPr>
          <p:nvPr/>
        </p:nvSpPr>
        <p:spPr>
          <a:xfrm>
            <a:off x="8090232" y="2670056"/>
            <a:ext cx="182880" cy="1828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34E2B18-C723-E048-8190-32097FB99D76}"/>
              </a:ext>
            </a:extLst>
          </p:cNvPr>
          <p:cNvSpPr>
            <a:spLocks noChangeAspect="1"/>
          </p:cNvSpPr>
          <p:nvPr/>
        </p:nvSpPr>
        <p:spPr>
          <a:xfrm>
            <a:off x="8320540" y="2523373"/>
            <a:ext cx="182880" cy="1828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0FB4E4E7-0A81-B245-AE42-C27F978DDA42}"/>
              </a:ext>
            </a:extLst>
          </p:cNvPr>
          <p:cNvSpPr>
            <a:spLocks noChangeAspect="1"/>
          </p:cNvSpPr>
          <p:nvPr/>
        </p:nvSpPr>
        <p:spPr>
          <a:xfrm>
            <a:off x="8711323" y="3174063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47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71D8A5-AE41-8E4C-AA46-DE59B83E6A72}"/>
              </a:ext>
            </a:extLst>
          </p:cNvPr>
          <p:cNvSpPr/>
          <p:nvPr/>
        </p:nvSpPr>
        <p:spPr>
          <a:xfrm>
            <a:off x="152400" y="1181100"/>
            <a:ext cx="2667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LINE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(WWW’15)</a:t>
            </a:r>
          </a:p>
          <a:p>
            <a:r>
              <a:rPr lang="en-US" altLang="zh-CN" sz="1400" i="1" dirty="0"/>
              <a:t>Tang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2610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AC6288E-20F7-2046-AD9D-2BD23EECC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569" y="2959261"/>
            <a:ext cx="1155209" cy="115520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065F0A1-E07B-F546-8796-FA921E9D2A9D}"/>
              </a:ext>
            </a:extLst>
          </p:cNvPr>
          <p:cNvSpPr/>
          <p:nvPr/>
        </p:nvSpPr>
        <p:spPr>
          <a:xfrm>
            <a:off x="1126529" y="2385815"/>
            <a:ext cx="13131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First-order</a:t>
            </a:r>
          </a:p>
          <a:p>
            <a:r>
              <a:rPr lang="en-US" altLang="zh-CN" sz="1600" i="1" dirty="0"/>
              <a:t>(connection)</a:t>
            </a:r>
            <a:endParaRPr lang="en-US" sz="1600" i="1" dirty="0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FCDCECA-EA16-8E4A-B7D7-975A89CA3861}"/>
              </a:ext>
            </a:extLst>
          </p:cNvPr>
          <p:cNvCxnSpPr>
            <a:cxnSpLocks/>
          </p:cNvCxnSpPr>
          <p:nvPr/>
        </p:nvCxnSpPr>
        <p:spPr>
          <a:xfrm flipV="1">
            <a:off x="1536778" y="2859087"/>
            <a:ext cx="1022311" cy="4563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213E13D3-C0BD-404E-A7A9-CF013778DB2D}"/>
              </a:ext>
            </a:extLst>
          </p:cNvPr>
          <p:cNvSpPr>
            <a:spLocks noChangeAspect="1"/>
          </p:cNvSpPr>
          <p:nvPr/>
        </p:nvSpPr>
        <p:spPr>
          <a:xfrm>
            <a:off x="2786458" y="5081033"/>
            <a:ext cx="182880" cy="182880"/>
          </a:xfrm>
          <a:prstGeom prst="ellipse">
            <a:avLst/>
          </a:prstGeom>
          <a:solidFill>
            <a:schemeClr val="accent4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7C19AFF8-27D5-B948-A866-AC8B3CEC21E9}"/>
              </a:ext>
            </a:extLst>
          </p:cNvPr>
          <p:cNvSpPr>
            <a:spLocks noChangeAspect="1"/>
          </p:cNvSpPr>
          <p:nvPr/>
        </p:nvSpPr>
        <p:spPr>
          <a:xfrm>
            <a:off x="3321089" y="4817983"/>
            <a:ext cx="182880" cy="1828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CD7D938-6926-0F48-8876-E18D15BEC6FB}"/>
              </a:ext>
            </a:extLst>
          </p:cNvPr>
          <p:cNvSpPr>
            <a:spLocks noChangeAspect="1"/>
          </p:cNvSpPr>
          <p:nvPr/>
        </p:nvSpPr>
        <p:spPr>
          <a:xfrm>
            <a:off x="3855720" y="5081033"/>
            <a:ext cx="182880" cy="18288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C013C06-26C6-0B44-9BA0-317CCD8657B0}"/>
              </a:ext>
            </a:extLst>
          </p:cNvPr>
          <p:cNvCxnSpPr>
            <a:cxnSpLocks/>
            <a:stCxn id="75" idx="6"/>
            <a:endCxn id="77" idx="2"/>
          </p:cNvCxnSpPr>
          <p:nvPr/>
        </p:nvCxnSpPr>
        <p:spPr>
          <a:xfrm>
            <a:off x="2969338" y="5172473"/>
            <a:ext cx="88638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D4C28ED6-F11D-4949-AD76-20D4C06676CC}"/>
              </a:ext>
            </a:extLst>
          </p:cNvPr>
          <p:cNvSpPr>
            <a:spLocks noChangeAspect="1"/>
          </p:cNvSpPr>
          <p:nvPr/>
        </p:nvSpPr>
        <p:spPr>
          <a:xfrm>
            <a:off x="3321089" y="5341620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A1AFC54-463B-6947-9268-F046136EA2D4}"/>
              </a:ext>
            </a:extLst>
          </p:cNvPr>
          <p:cNvCxnSpPr>
            <a:cxnSpLocks/>
            <a:stCxn id="75" idx="6"/>
            <a:endCxn id="76" idx="3"/>
          </p:cNvCxnSpPr>
          <p:nvPr/>
        </p:nvCxnSpPr>
        <p:spPr>
          <a:xfrm flipV="1">
            <a:off x="2969338" y="4974081"/>
            <a:ext cx="378533" cy="19839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AADD85B-352B-3340-AB7F-0B4CE4A9B4B9}"/>
              </a:ext>
            </a:extLst>
          </p:cNvPr>
          <p:cNvCxnSpPr>
            <a:cxnSpLocks/>
            <a:stCxn id="77" idx="2"/>
            <a:endCxn id="76" idx="5"/>
          </p:cNvCxnSpPr>
          <p:nvPr/>
        </p:nvCxnSpPr>
        <p:spPr>
          <a:xfrm flipH="1" flipV="1">
            <a:off x="3477187" y="4974081"/>
            <a:ext cx="378533" cy="19839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017D740-0F21-304B-8404-9233C2A7FF5B}"/>
              </a:ext>
            </a:extLst>
          </p:cNvPr>
          <p:cNvCxnSpPr>
            <a:cxnSpLocks/>
            <a:stCxn id="87" idx="1"/>
            <a:endCxn id="75" idx="6"/>
          </p:cNvCxnSpPr>
          <p:nvPr/>
        </p:nvCxnSpPr>
        <p:spPr>
          <a:xfrm flipH="1" flipV="1">
            <a:off x="2969338" y="5172473"/>
            <a:ext cx="378533" cy="19592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F76675E-8566-8D41-AFEA-6F1391DDC36C}"/>
              </a:ext>
            </a:extLst>
          </p:cNvPr>
          <p:cNvCxnSpPr>
            <a:cxnSpLocks/>
            <a:stCxn id="87" idx="7"/>
            <a:endCxn id="77" idx="2"/>
          </p:cNvCxnSpPr>
          <p:nvPr/>
        </p:nvCxnSpPr>
        <p:spPr>
          <a:xfrm flipV="1">
            <a:off x="3477187" y="5172473"/>
            <a:ext cx="378533" cy="19592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>
            <a:extLst>
              <a:ext uri="{FF2B5EF4-FFF2-40B4-BE49-F238E27FC236}">
                <a16:creationId xmlns:a16="http://schemas.microsoft.com/office/drawing/2014/main" id="{92C957D0-434C-CF41-92E2-635FAF256AE7}"/>
              </a:ext>
            </a:extLst>
          </p:cNvPr>
          <p:cNvSpPr>
            <a:spLocks noChangeAspect="1"/>
          </p:cNvSpPr>
          <p:nvPr/>
        </p:nvSpPr>
        <p:spPr>
          <a:xfrm>
            <a:off x="2786458" y="4275174"/>
            <a:ext cx="182880" cy="182880"/>
          </a:xfrm>
          <a:prstGeom prst="ellipse">
            <a:avLst/>
          </a:prstGeom>
          <a:solidFill>
            <a:schemeClr val="accent4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B4845A9B-0644-6148-9C13-ECB173AFAD38}"/>
              </a:ext>
            </a:extLst>
          </p:cNvPr>
          <p:cNvSpPr>
            <a:spLocks noChangeAspect="1"/>
          </p:cNvSpPr>
          <p:nvPr/>
        </p:nvSpPr>
        <p:spPr>
          <a:xfrm>
            <a:off x="3321089" y="4012124"/>
            <a:ext cx="182880" cy="1828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E0C396F7-EC0B-0640-8375-547F567722D0}"/>
              </a:ext>
            </a:extLst>
          </p:cNvPr>
          <p:cNvSpPr>
            <a:spLocks noChangeAspect="1"/>
          </p:cNvSpPr>
          <p:nvPr/>
        </p:nvSpPr>
        <p:spPr>
          <a:xfrm>
            <a:off x="3855720" y="4275174"/>
            <a:ext cx="182880" cy="182880"/>
          </a:xfrm>
          <a:prstGeom prst="ellipse">
            <a:avLst/>
          </a:prstGeom>
          <a:solidFill>
            <a:schemeClr val="accent2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9B6334D-E5E6-004D-AE0B-44C49A9B6507}"/>
              </a:ext>
            </a:extLst>
          </p:cNvPr>
          <p:cNvCxnSpPr>
            <a:cxnSpLocks/>
            <a:stCxn id="100" idx="6"/>
            <a:endCxn id="107" idx="2"/>
          </p:cNvCxnSpPr>
          <p:nvPr/>
        </p:nvCxnSpPr>
        <p:spPr>
          <a:xfrm>
            <a:off x="2969338" y="4366614"/>
            <a:ext cx="88638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>
            <a:extLst>
              <a:ext uri="{FF2B5EF4-FFF2-40B4-BE49-F238E27FC236}">
                <a16:creationId xmlns:a16="http://schemas.microsoft.com/office/drawing/2014/main" id="{B9C56954-1753-164C-BCE0-6EF57D4C3E3D}"/>
              </a:ext>
            </a:extLst>
          </p:cNvPr>
          <p:cNvSpPr>
            <a:spLocks noChangeAspect="1"/>
          </p:cNvSpPr>
          <p:nvPr/>
        </p:nvSpPr>
        <p:spPr>
          <a:xfrm>
            <a:off x="3321089" y="4535761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613ED4E1-F634-3747-A5DA-BE13FFEB00F0}"/>
              </a:ext>
            </a:extLst>
          </p:cNvPr>
          <p:cNvCxnSpPr>
            <a:cxnSpLocks/>
            <a:stCxn id="100" idx="6"/>
            <a:endCxn id="106" idx="3"/>
          </p:cNvCxnSpPr>
          <p:nvPr/>
        </p:nvCxnSpPr>
        <p:spPr>
          <a:xfrm flipV="1">
            <a:off x="2969338" y="4168222"/>
            <a:ext cx="378533" cy="19839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7907EDD-106A-FE4B-A365-84F8AF8808D6}"/>
              </a:ext>
            </a:extLst>
          </p:cNvPr>
          <p:cNvCxnSpPr>
            <a:cxnSpLocks/>
            <a:stCxn id="107" idx="2"/>
            <a:endCxn id="106" idx="5"/>
          </p:cNvCxnSpPr>
          <p:nvPr/>
        </p:nvCxnSpPr>
        <p:spPr>
          <a:xfrm flipH="1" flipV="1">
            <a:off x="3477187" y="4168222"/>
            <a:ext cx="378533" cy="19839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44D025D9-3C44-754F-8E31-F0F79ADC17F9}"/>
              </a:ext>
            </a:extLst>
          </p:cNvPr>
          <p:cNvCxnSpPr>
            <a:cxnSpLocks/>
            <a:stCxn id="110" idx="1"/>
            <a:endCxn id="100" idx="6"/>
          </p:cNvCxnSpPr>
          <p:nvPr/>
        </p:nvCxnSpPr>
        <p:spPr>
          <a:xfrm flipH="1" flipV="1">
            <a:off x="2969338" y="4366614"/>
            <a:ext cx="378533" cy="19592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A3BEA91-562E-724C-ACF7-401F035B9AED}"/>
              </a:ext>
            </a:extLst>
          </p:cNvPr>
          <p:cNvCxnSpPr>
            <a:cxnSpLocks/>
            <a:stCxn id="110" idx="7"/>
            <a:endCxn id="107" idx="2"/>
          </p:cNvCxnSpPr>
          <p:nvPr/>
        </p:nvCxnSpPr>
        <p:spPr>
          <a:xfrm flipV="1">
            <a:off x="3477187" y="4366614"/>
            <a:ext cx="378533" cy="195929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473B5187-F825-7B41-81D5-A50A76B83EB4}"/>
              </a:ext>
            </a:extLst>
          </p:cNvPr>
          <p:cNvSpPr>
            <a:spLocks noChangeAspect="1"/>
          </p:cNvSpPr>
          <p:nvPr/>
        </p:nvSpPr>
        <p:spPr>
          <a:xfrm>
            <a:off x="2786458" y="2548344"/>
            <a:ext cx="182880" cy="182880"/>
          </a:xfrm>
          <a:prstGeom prst="ellipse">
            <a:avLst/>
          </a:prstGeom>
          <a:solidFill>
            <a:schemeClr val="accent4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28E2243-2CC1-5B42-94E2-B6365DA5EE13}"/>
              </a:ext>
            </a:extLst>
          </p:cNvPr>
          <p:cNvSpPr>
            <a:spLocks noChangeAspect="1"/>
          </p:cNvSpPr>
          <p:nvPr/>
        </p:nvSpPr>
        <p:spPr>
          <a:xfrm>
            <a:off x="3855720" y="2548344"/>
            <a:ext cx="182880" cy="1828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B7837F03-422D-5148-A543-CCD5582545AB}"/>
              </a:ext>
            </a:extLst>
          </p:cNvPr>
          <p:cNvCxnSpPr>
            <a:cxnSpLocks/>
            <a:stCxn id="120" idx="6"/>
            <a:endCxn id="121" idx="2"/>
          </p:cNvCxnSpPr>
          <p:nvPr/>
        </p:nvCxnSpPr>
        <p:spPr>
          <a:xfrm>
            <a:off x="2969338" y="2639784"/>
            <a:ext cx="88638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>
            <a:extLst>
              <a:ext uri="{FF2B5EF4-FFF2-40B4-BE49-F238E27FC236}">
                <a16:creationId xmlns:a16="http://schemas.microsoft.com/office/drawing/2014/main" id="{77E67A0E-8174-3E47-961B-6B78B63C7BD8}"/>
              </a:ext>
            </a:extLst>
          </p:cNvPr>
          <p:cNvSpPr>
            <a:spLocks noChangeAspect="1"/>
          </p:cNvSpPr>
          <p:nvPr/>
        </p:nvSpPr>
        <p:spPr>
          <a:xfrm>
            <a:off x="2786458" y="2859087"/>
            <a:ext cx="182880" cy="182880"/>
          </a:xfrm>
          <a:prstGeom prst="ellipse">
            <a:avLst/>
          </a:prstGeom>
          <a:solidFill>
            <a:schemeClr val="accent4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19730BFE-84DE-6B40-BFE6-3BC20ED079AA}"/>
              </a:ext>
            </a:extLst>
          </p:cNvPr>
          <p:cNvSpPr>
            <a:spLocks noChangeAspect="1"/>
          </p:cNvSpPr>
          <p:nvPr/>
        </p:nvSpPr>
        <p:spPr>
          <a:xfrm>
            <a:off x="3855720" y="2859087"/>
            <a:ext cx="182880" cy="182880"/>
          </a:xfrm>
          <a:prstGeom prst="ellipse">
            <a:avLst/>
          </a:prstGeom>
          <a:solidFill>
            <a:srgbClr val="FFC000"/>
          </a:solidFill>
          <a:ln>
            <a:solidFill>
              <a:srgbClr val="01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FCEABFB-6D47-4B4B-98DA-821F4F9D63D3}"/>
              </a:ext>
            </a:extLst>
          </p:cNvPr>
          <p:cNvCxnSpPr>
            <a:cxnSpLocks/>
            <a:stCxn id="123" idx="6"/>
            <a:endCxn id="124" idx="2"/>
          </p:cNvCxnSpPr>
          <p:nvPr/>
        </p:nvCxnSpPr>
        <p:spPr>
          <a:xfrm>
            <a:off x="2969338" y="2950527"/>
            <a:ext cx="886382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78DA582-97DB-FE4D-B1D8-AB5C338B26A1}"/>
              </a:ext>
            </a:extLst>
          </p:cNvPr>
          <p:cNvCxnSpPr>
            <a:cxnSpLocks/>
            <a:stCxn id="124" idx="2"/>
            <a:endCxn id="123" idx="6"/>
          </p:cNvCxnSpPr>
          <p:nvPr/>
        </p:nvCxnSpPr>
        <p:spPr>
          <a:xfrm flipH="1">
            <a:off x="2969338" y="2950527"/>
            <a:ext cx="886382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7AF36D6-B0BC-6546-A8B1-10C3DD3BE28C}"/>
              </a:ext>
            </a:extLst>
          </p:cNvPr>
          <p:cNvCxnSpPr>
            <a:cxnSpLocks/>
            <a:stCxn id="121" idx="2"/>
            <a:endCxn id="120" idx="6"/>
          </p:cNvCxnSpPr>
          <p:nvPr/>
        </p:nvCxnSpPr>
        <p:spPr>
          <a:xfrm flipH="1">
            <a:off x="2969338" y="2639784"/>
            <a:ext cx="886382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EB9EFA8-19B3-6441-B98D-690EF55B9D92}"/>
              </a:ext>
            </a:extLst>
          </p:cNvPr>
          <p:cNvCxnSpPr>
            <a:cxnSpLocks/>
          </p:cNvCxnSpPr>
          <p:nvPr/>
        </p:nvCxnSpPr>
        <p:spPr>
          <a:xfrm>
            <a:off x="1536778" y="3906476"/>
            <a:ext cx="1022311" cy="4601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21D1C5F-C6C7-C442-8653-811D8D2967A3}"/>
              </a:ext>
            </a:extLst>
          </p:cNvPr>
          <p:cNvSpPr/>
          <p:nvPr/>
        </p:nvSpPr>
        <p:spPr>
          <a:xfrm>
            <a:off x="828896" y="4214644"/>
            <a:ext cx="19511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Second-order</a:t>
            </a:r>
          </a:p>
          <a:p>
            <a:r>
              <a:rPr lang="en-US" altLang="zh-CN" sz="1600" i="1" dirty="0"/>
              <a:t>(sharing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neighbors)</a:t>
            </a:r>
            <a:endParaRPr lang="en-US" sz="1600" i="1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9F32020-1970-4E4E-B6B5-1839E42CEEF6}"/>
              </a:ext>
            </a:extLst>
          </p:cNvPr>
          <p:cNvSpPr/>
          <p:nvPr/>
        </p:nvSpPr>
        <p:spPr>
          <a:xfrm>
            <a:off x="2790532" y="1976019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Proximity</a:t>
            </a:r>
            <a:endParaRPr lang="en-US" b="1" dirty="0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75FBB1CA-955B-E149-B079-1CB1BCF3FD8F}"/>
              </a:ext>
            </a:extLst>
          </p:cNvPr>
          <p:cNvCxnSpPr>
            <a:cxnSpLocks/>
          </p:cNvCxnSpPr>
          <p:nvPr/>
        </p:nvCxnSpPr>
        <p:spPr>
          <a:xfrm flipV="1">
            <a:off x="4209648" y="2776534"/>
            <a:ext cx="1048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FFA3E0F0-93CD-3642-8629-0C3FFEA7314D}"/>
              </a:ext>
            </a:extLst>
          </p:cNvPr>
          <p:cNvCxnSpPr>
            <a:cxnSpLocks/>
          </p:cNvCxnSpPr>
          <p:nvPr/>
        </p:nvCxnSpPr>
        <p:spPr>
          <a:xfrm flipV="1">
            <a:off x="4209648" y="4743087"/>
            <a:ext cx="1048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CA7428A4-7AD1-7E46-9012-B328FACC93D5}"/>
              </a:ext>
            </a:extLst>
          </p:cNvPr>
          <p:cNvSpPr/>
          <p:nvPr/>
        </p:nvSpPr>
        <p:spPr>
          <a:xfrm>
            <a:off x="4069080" y="2402899"/>
            <a:ext cx="1324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Optimization</a:t>
            </a:r>
            <a:endParaRPr lang="en-US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AEFD1BE-E369-B743-ACB4-B43D5A56A534}"/>
              </a:ext>
            </a:extLst>
          </p:cNvPr>
          <p:cNvSpPr/>
          <p:nvPr/>
        </p:nvSpPr>
        <p:spPr>
          <a:xfrm>
            <a:off x="4069080" y="4380087"/>
            <a:ext cx="13244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Optimization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9CB29D5-EE6D-0446-B47C-175126F906DF}"/>
                  </a:ext>
                </a:extLst>
              </p:cNvPr>
              <p:cNvSpPr/>
              <p:nvPr/>
            </p:nvSpPr>
            <p:spPr>
              <a:xfrm>
                <a:off x="5393482" y="2362254"/>
                <a:ext cx="3418500" cy="8285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𝐯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𝐯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E9CB29D5-EE6D-0446-B47C-175126F906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482" y="2362254"/>
                <a:ext cx="3418500" cy="828560"/>
              </a:xfrm>
              <a:prstGeom prst="rect">
                <a:avLst/>
              </a:prstGeom>
              <a:blipFill>
                <a:blip r:embed="rId4"/>
                <a:stretch>
                  <a:fillRect t="-112121" b="-148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" name="Rectangle 133">
            <a:extLst>
              <a:ext uri="{FF2B5EF4-FFF2-40B4-BE49-F238E27FC236}">
                <a16:creationId xmlns:a16="http://schemas.microsoft.com/office/drawing/2014/main" id="{564D4012-1561-9745-ADA4-020953C54779}"/>
              </a:ext>
            </a:extLst>
          </p:cNvPr>
          <p:cNvSpPr/>
          <p:nvPr/>
        </p:nvSpPr>
        <p:spPr>
          <a:xfrm>
            <a:off x="5334936" y="3264900"/>
            <a:ext cx="18357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/>
              <a:t>negative</a:t>
            </a:r>
            <a:r>
              <a:rPr lang="zh-CN" altLang="en-US" sz="1600" i="1" dirty="0"/>
              <a:t> </a:t>
            </a:r>
            <a:r>
              <a:rPr lang="en-US" altLang="zh-CN" sz="1600" i="1" dirty="0"/>
              <a:t>sampling</a:t>
            </a:r>
            <a:endParaRPr lang="en-US" sz="1600" i="1" dirty="0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8B5DDE57-5523-4846-837B-05AC455902FD}"/>
              </a:ext>
            </a:extLst>
          </p:cNvPr>
          <p:cNvCxnSpPr>
            <a:cxnSpLocks/>
          </p:cNvCxnSpPr>
          <p:nvPr/>
        </p:nvCxnSpPr>
        <p:spPr>
          <a:xfrm flipH="1">
            <a:off x="6858000" y="2916812"/>
            <a:ext cx="168532" cy="3969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ACC2CCC-43E0-A344-9EDA-FE52049846CD}"/>
                  </a:ext>
                </a:extLst>
              </p:cNvPr>
              <p:cNvSpPr/>
              <p:nvPr/>
            </p:nvSpPr>
            <p:spPr>
              <a:xfrm>
                <a:off x="5395177" y="4216952"/>
                <a:ext cx="3410036" cy="906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𝐯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  <m:sub>
                                  <m:r>
                                    <a:rPr lang="en-US" altLang="zh-CN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ℰ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𝐯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sup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CN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T</m:t>
                                              </m:r>
                                            </m:sup>
                                          </m:sSup>
                                          <m:sSub>
                                            <m:sSubPr>
                                              <m:ctrlPr>
                                                <a:rPr lang="en-US" altLang="zh-CN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𝐯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num>
                                    <m:den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altLang="zh-CN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𝒱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</m:sup>
                                        <m:e>
                                          <m:sSup>
                                            <m:sSup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sSup>
                                                <m:sSup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altLang="zh-CN" b="1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altLang="zh-CN" b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𝐯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altLang="zh-CN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  <m:sup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 altLang="zh-CN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T</m:t>
                                                  </m:r>
                                                </m:sup>
                                              </m:sSup>
                                              <m:sSub>
                                                <m:sSubPr>
                                                  <m:ctrlPr>
                                                    <a:rPr lang="en-US" altLang="zh-CN" b="1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𝐯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e>
                                      </m:nary>
                                    </m:den>
                                  </m:f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3ACC2CCC-43E0-A344-9EDA-FE5204984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177" y="4216952"/>
                <a:ext cx="3410036" cy="906915"/>
              </a:xfrm>
              <a:prstGeom prst="rect">
                <a:avLst/>
              </a:prstGeom>
              <a:blipFill>
                <a:blip r:embed="rId5"/>
                <a:stretch>
                  <a:fillRect t="-94444" b="-1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01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87" grpId="0" animBg="1"/>
      <p:bldP spid="100" grpId="0" animBg="1"/>
      <p:bldP spid="106" grpId="0" animBg="1"/>
      <p:bldP spid="107" grpId="0" animBg="1"/>
      <p:bldP spid="110" grpId="0" animBg="1"/>
      <p:bldP spid="129" grpId="0"/>
      <p:bldP spid="132" grpId="0"/>
      <p:bldP spid="1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C5020-7085-9548-9CD5-DF2663706FCD}"/>
              </a:ext>
            </a:extLst>
          </p:cNvPr>
          <p:cNvSpPr/>
          <p:nvPr/>
        </p:nvSpPr>
        <p:spPr>
          <a:xfrm>
            <a:off x="152400" y="1181100"/>
            <a:ext cx="281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node2vec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(KDD’16)</a:t>
            </a:r>
          </a:p>
          <a:p>
            <a:r>
              <a:rPr lang="en-US" altLang="zh-CN" sz="1400" i="1" dirty="0"/>
              <a:t>Grover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3792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6E8DF30-09E4-A34D-B50B-EE110580F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78227"/>
              </p:ext>
            </p:extLst>
          </p:nvPr>
        </p:nvGraphicFramePr>
        <p:xfrm>
          <a:off x="766354" y="2019300"/>
          <a:ext cx="3886200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3223307134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8865896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Cons</a:t>
                      </a:r>
                      <a:endParaRPr 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77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err="1"/>
                        <a:t>DeepWalk</a:t>
                      </a:r>
                      <a:endParaRPr lang="en-US" altLang="zh-CN" sz="1400" b="1" dirty="0"/>
                    </a:p>
                    <a:p>
                      <a:r>
                        <a:rPr lang="en-US" altLang="zh-CN" sz="1400" dirty="0"/>
                        <a:t>(KDD’14)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Uniform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random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walk:</a:t>
                      </a:r>
                    </a:p>
                    <a:p>
                      <a:r>
                        <a:rPr lang="en-US" altLang="zh-CN" sz="1400" dirty="0"/>
                        <a:t>no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control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over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neighborhoods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735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</a:t>
                      </a:r>
                    </a:p>
                    <a:p>
                      <a:r>
                        <a:rPr lang="en-US" altLang="zh-CN" sz="1400" dirty="0"/>
                        <a:t>(WWW’15)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Only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breadth-first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strategy</a:t>
                      </a:r>
                    </a:p>
                    <a:p>
                      <a:r>
                        <a:rPr lang="en-US" altLang="zh-CN" sz="1400" dirty="0"/>
                        <a:t>Only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1-hop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and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2-hop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400" dirty="0"/>
                        <a:t>neighbors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001807"/>
                  </a:ext>
                </a:extLst>
              </a:tr>
            </a:tbl>
          </a:graphicData>
        </a:graphic>
      </p:graphicFrame>
      <p:sp>
        <p:nvSpPr>
          <p:cNvPr id="8" name="Down Arrow 7">
            <a:extLst>
              <a:ext uri="{FF2B5EF4-FFF2-40B4-BE49-F238E27FC236}">
                <a16:creationId xmlns:a16="http://schemas.microsoft.com/office/drawing/2014/main" id="{9B52157D-0A07-A446-87D8-BD00CB874860}"/>
              </a:ext>
            </a:extLst>
          </p:cNvPr>
          <p:cNvSpPr/>
          <p:nvPr/>
        </p:nvSpPr>
        <p:spPr>
          <a:xfrm rot="16200000">
            <a:off x="4683428" y="2735186"/>
            <a:ext cx="304800" cy="214148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D954E-CDFB-0749-A292-F4FF18C1A665}"/>
                  </a:ext>
                </a:extLst>
              </p:cNvPr>
              <p:cNvSpPr/>
              <p:nvPr/>
            </p:nvSpPr>
            <p:spPr>
              <a:xfrm>
                <a:off x="5014749" y="2403344"/>
                <a:ext cx="3600206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/>
                  <a:t>Flexible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controllable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(“walk”)</a:t>
                </a:r>
              </a:p>
              <a:p>
                <a:r>
                  <a:rPr lang="en-US" altLang="zh-CN" dirty="0"/>
                  <a:t>exploring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neighborhoods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through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parameter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DAD954E-CDFB-0749-A292-F4FF18C1A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49" y="2403344"/>
                <a:ext cx="3600206" cy="923330"/>
              </a:xfrm>
              <a:prstGeom prst="rect">
                <a:avLst/>
              </a:prstGeom>
              <a:blipFill>
                <a:blip r:embed="rId3"/>
                <a:stretch>
                  <a:fillRect l="-1408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9546C7-153E-4744-9A46-5572B71CB9D1}"/>
                  </a:ext>
                </a:extLst>
              </p:cNvPr>
              <p:cNvSpPr/>
              <p:nvPr/>
            </p:nvSpPr>
            <p:spPr>
              <a:xfrm>
                <a:off x="97314" y="3795466"/>
                <a:ext cx="1968103" cy="1323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/>
                  <a:t>Return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parameter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sz="1600" dirty="0">
                  <a:ea typeface="Cambria Math" panose="02040503050406030204" pitchFamily="18" charset="0"/>
                </a:endParaRPr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endParaRPr lang="en-US" altLang="zh-CN" sz="1600" dirty="0"/>
              </a:p>
              <a:p>
                <a:r>
                  <a:rPr lang="en-US" altLang="zh-CN" sz="1600" dirty="0"/>
                  <a:t>In-out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parameter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B9546C7-153E-4744-9A46-5572B71CB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4" y="3795466"/>
                <a:ext cx="1968103" cy="1323439"/>
              </a:xfrm>
              <a:prstGeom prst="rect">
                <a:avLst/>
              </a:prstGeom>
              <a:blipFill>
                <a:blip r:embed="rId4"/>
                <a:stretch>
                  <a:fillRect l="-1282" t="-95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C4D960-9648-A940-84BF-C4E4344955B1}"/>
              </a:ext>
            </a:extLst>
          </p:cNvPr>
          <p:cNvCxnSpPr>
            <a:cxnSpLocks/>
          </p:cNvCxnSpPr>
          <p:nvPr/>
        </p:nvCxnSpPr>
        <p:spPr>
          <a:xfrm>
            <a:off x="2244802" y="4070092"/>
            <a:ext cx="4648200" cy="0"/>
          </a:xfrm>
          <a:prstGeom prst="straightConnector1">
            <a:avLst/>
          </a:prstGeom>
          <a:ln>
            <a:solidFill>
              <a:srgbClr val="01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6E1245-78C1-E44F-85BE-D2B4AA4FB9FA}"/>
                  </a:ext>
                </a:extLst>
              </p:cNvPr>
              <p:cNvSpPr/>
              <p:nvPr/>
            </p:nvSpPr>
            <p:spPr>
              <a:xfrm>
                <a:off x="2056289" y="4066520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86E1245-78C1-E44F-85BE-D2B4AA4FB9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289" y="4066520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4B30C4-00F0-B443-96B4-CF8650D3FA36}"/>
                  </a:ext>
                </a:extLst>
              </p:cNvPr>
              <p:cNvSpPr/>
              <p:nvPr/>
            </p:nvSpPr>
            <p:spPr>
              <a:xfrm>
                <a:off x="3203087" y="4066520"/>
                <a:ext cx="11726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34B30C4-00F0-B443-96B4-CF8650D3FA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087" y="4066520"/>
                <a:ext cx="1172693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BE1D8A-3F33-B24F-AB9A-0ECC688E3901}"/>
                  </a:ext>
                </a:extLst>
              </p:cNvPr>
              <p:cNvSpPr/>
              <p:nvPr/>
            </p:nvSpPr>
            <p:spPr>
              <a:xfrm>
                <a:off x="4470037" y="4066520"/>
                <a:ext cx="12389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,1)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BE1D8A-3F33-B24F-AB9A-0ECC688E39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037" y="4066520"/>
                <a:ext cx="1238994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92DE899-2CCE-2E40-8532-D6AF1ED908AC}"/>
              </a:ext>
            </a:extLst>
          </p:cNvPr>
          <p:cNvCxnSpPr/>
          <p:nvPr/>
        </p:nvCxnSpPr>
        <p:spPr>
          <a:xfrm>
            <a:off x="3906751" y="3917692"/>
            <a:ext cx="0" cy="148828"/>
          </a:xfrm>
          <a:prstGeom prst="line">
            <a:avLst/>
          </a:prstGeom>
          <a:ln>
            <a:solidFill>
              <a:srgbClr val="01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80ED14F-8FA5-C548-9150-A4247BD31250}"/>
              </a:ext>
            </a:extLst>
          </p:cNvPr>
          <p:cNvCxnSpPr/>
          <p:nvPr/>
        </p:nvCxnSpPr>
        <p:spPr>
          <a:xfrm>
            <a:off x="5109917" y="3917692"/>
            <a:ext cx="0" cy="148828"/>
          </a:xfrm>
          <a:prstGeom prst="line">
            <a:avLst/>
          </a:prstGeom>
          <a:ln>
            <a:solidFill>
              <a:srgbClr val="01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2B8BCD-135A-A04A-902B-A3F6AED81637}"/>
                  </a:ext>
                </a:extLst>
              </p:cNvPr>
              <p:cNvSpPr/>
              <p:nvPr/>
            </p:nvSpPr>
            <p:spPr>
              <a:xfrm>
                <a:off x="2419482" y="3543300"/>
                <a:ext cx="13713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/>
                  <a:t>“local”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close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to</a:t>
                </a:r>
              </a:p>
              <a:p>
                <a:r>
                  <a:rPr lang="en-US" altLang="zh-CN" sz="1400" i="1" dirty="0">
                    <a:solidFill>
                      <a:srgbClr val="012060"/>
                    </a:solidFill>
                  </a:rPr>
                  <a:t>starting</a:t>
                </a:r>
                <a:r>
                  <a:rPr lang="zh-CN" altLang="en-US" sz="1400" i="1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sz="1400" i="1" dirty="0">
                    <a:solidFill>
                      <a:srgbClr val="012060"/>
                    </a:solidFill>
                  </a:rPr>
                  <a:t>node</a:t>
                </a:r>
                <a:r>
                  <a:rPr lang="en-US" altLang="zh-CN" sz="1400" dirty="0">
                    <a:solidFill>
                      <a:srgbClr val="01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012060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1400" i="1" dirty="0">
                  <a:solidFill>
                    <a:srgbClr val="01206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62B8BCD-135A-A04A-902B-A3F6AED816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9482" y="3543300"/>
                <a:ext cx="1371337" cy="523220"/>
              </a:xfrm>
              <a:prstGeom prst="rect">
                <a:avLst/>
              </a:prstGeom>
              <a:blipFill>
                <a:blip r:embed="rId8"/>
                <a:stretch>
                  <a:fillRect l="-926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93E38AB-992E-7541-A886-8209EA6D66D9}"/>
                  </a:ext>
                </a:extLst>
              </p:cNvPr>
              <p:cNvSpPr/>
              <p:nvPr/>
            </p:nvSpPr>
            <p:spPr>
              <a:xfrm>
                <a:off x="5174641" y="3543300"/>
                <a:ext cx="17118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/>
                  <a:t>less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likely</a:t>
                </a:r>
              </a:p>
              <a:p>
                <a:r>
                  <a:rPr lang="en-US" altLang="zh-CN" sz="1400" i="1" dirty="0">
                    <a:solidFill>
                      <a:srgbClr val="012060"/>
                    </a:solidFill>
                  </a:rPr>
                  <a:t>already-visit</a:t>
                </a:r>
                <a:r>
                  <a:rPr lang="zh-CN" altLang="en-US" sz="1400" i="1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sz="1400" i="1" dirty="0">
                    <a:solidFill>
                      <a:srgbClr val="012060"/>
                    </a:solidFill>
                  </a:rPr>
                  <a:t>node</a:t>
                </a:r>
                <a:r>
                  <a:rPr lang="en-US" altLang="zh-CN" sz="1400" dirty="0">
                    <a:solidFill>
                      <a:srgbClr val="01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1206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400" i="1" dirty="0">
                  <a:solidFill>
                    <a:srgbClr val="01206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93E38AB-992E-7541-A886-8209EA6D6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641" y="3543300"/>
                <a:ext cx="1711879" cy="523220"/>
              </a:xfrm>
              <a:prstGeom prst="rect">
                <a:avLst/>
              </a:prstGeom>
              <a:blipFill>
                <a:blip r:embed="rId9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AF21CA-BE22-584E-8928-2B0DFC44FB67}"/>
              </a:ext>
            </a:extLst>
          </p:cNvPr>
          <p:cNvCxnSpPr>
            <a:cxnSpLocks/>
          </p:cNvCxnSpPr>
          <p:nvPr/>
        </p:nvCxnSpPr>
        <p:spPr>
          <a:xfrm>
            <a:off x="2244802" y="5069883"/>
            <a:ext cx="4648200" cy="0"/>
          </a:xfrm>
          <a:prstGeom prst="straightConnector1">
            <a:avLst/>
          </a:prstGeom>
          <a:ln>
            <a:solidFill>
              <a:srgbClr val="01206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0C56A2-F7C8-B14F-B8C4-3F1C67E1743A}"/>
                  </a:ext>
                </a:extLst>
              </p:cNvPr>
              <p:cNvSpPr/>
              <p:nvPr/>
            </p:nvSpPr>
            <p:spPr>
              <a:xfrm>
                <a:off x="4281524" y="5078968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D0C56A2-F7C8-B14F-B8C4-3F1C67E174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1524" y="5078968"/>
                <a:ext cx="37702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829F696-1C26-654A-91FD-EFB3A242E044}"/>
              </a:ext>
            </a:extLst>
          </p:cNvPr>
          <p:cNvCxnSpPr/>
          <p:nvPr/>
        </p:nvCxnSpPr>
        <p:spPr>
          <a:xfrm>
            <a:off x="4470037" y="4917483"/>
            <a:ext cx="0" cy="148828"/>
          </a:xfrm>
          <a:prstGeom prst="line">
            <a:avLst/>
          </a:prstGeom>
          <a:ln>
            <a:solidFill>
              <a:srgbClr val="01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61B501B-532C-1848-A38C-A55DECD52639}"/>
                  </a:ext>
                </a:extLst>
              </p:cNvPr>
              <p:cNvSpPr/>
              <p:nvPr/>
            </p:nvSpPr>
            <p:spPr>
              <a:xfrm>
                <a:off x="4643109" y="4557764"/>
                <a:ext cx="23787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/>
                  <a:t>biased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towards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nodes</a:t>
                </a:r>
              </a:p>
              <a:p>
                <a:r>
                  <a:rPr lang="en-US" altLang="zh-CN" sz="1400" i="1" dirty="0"/>
                  <a:t>close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to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>
                    <a:solidFill>
                      <a:srgbClr val="012060"/>
                    </a:solidFill>
                  </a:rPr>
                  <a:t>already-visit</a:t>
                </a:r>
                <a:r>
                  <a:rPr lang="zh-CN" altLang="en-US" sz="1400" i="1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sz="1400" i="1" dirty="0">
                    <a:solidFill>
                      <a:srgbClr val="012060"/>
                    </a:solidFill>
                  </a:rPr>
                  <a:t>node</a:t>
                </a:r>
                <a:r>
                  <a:rPr lang="en-US" altLang="zh-CN" sz="1400" dirty="0">
                    <a:solidFill>
                      <a:srgbClr val="01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1206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61B501B-532C-1848-A38C-A55DECD52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109" y="4557764"/>
                <a:ext cx="2378728" cy="523220"/>
              </a:xfrm>
              <a:prstGeom prst="rect">
                <a:avLst/>
              </a:prstGeom>
              <a:blipFill>
                <a:blip r:embed="rId11"/>
                <a:stretch>
                  <a:fillRect l="-1064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D50FF47-445D-E74B-84FA-E9D8A9EA7773}"/>
                  </a:ext>
                </a:extLst>
              </p:cNvPr>
              <p:cNvSpPr/>
              <p:nvPr/>
            </p:nvSpPr>
            <p:spPr>
              <a:xfrm>
                <a:off x="2318900" y="4563923"/>
                <a:ext cx="23615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i="1" dirty="0"/>
                  <a:t>nodes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that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are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further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/>
                  <a:t>away</a:t>
                </a:r>
              </a:p>
              <a:p>
                <a:r>
                  <a:rPr lang="en-US" altLang="zh-CN" sz="1400" i="1" dirty="0"/>
                  <a:t>from</a:t>
                </a:r>
                <a:r>
                  <a:rPr lang="zh-CN" altLang="en-US" sz="1400" i="1" dirty="0"/>
                  <a:t> </a:t>
                </a:r>
                <a:r>
                  <a:rPr lang="en-US" altLang="zh-CN" sz="1400" i="1" dirty="0">
                    <a:solidFill>
                      <a:srgbClr val="012060"/>
                    </a:solidFill>
                  </a:rPr>
                  <a:t>already-visit</a:t>
                </a:r>
                <a:r>
                  <a:rPr lang="zh-CN" altLang="en-US" sz="1400" i="1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sz="1400" i="1" dirty="0">
                    <a:solidFill>
                      <a:srgbClr val="012060"/>
                    </a:solidFill>
                  </a:rPr>
                  <a:t>node</a:t>
                </a:r>
                <a:r>
                  <a:rPr lang="en-US" altLang="zh-CN" sz="1400" dirty="0">
                    <a:solidFill>
                      <a:srgbClr val="01206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1206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1400" i="1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D50FF47-445D-E74B-84FA-E9D8A9EA7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900" y="4563923"/>
                <a:ext cx="2361544" cy="523220"/>
              </a:xfrm>
              <a:prstGeom prst="rect">
                <a:avLst/>
              </a:prstGeom>
              <a:blipFill>
                <a:blip r:embed="rId12"/>
                <a:stretch>
                  <a:fillRect l="-1070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B2DC80F-9B78-B743-A466-C571D36860FA}"/>
                  </a:ext>
                </a:extLst>
              </p:cNvPr>
              <p:cNvSpPr/>
              <p:nvPr/>
            </p:nvSpPr>
            <p:spPr>
              <a:xfrm>
                <a:off x="2056289" y="5074472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DB2DC80F-9B78-B743-A466-C571D36860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289" y="5074472"/>
                <a:ext cx="377026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F2458744-3A94-0949-90C4-8631DF8923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26425" y="3729688"/>
            <a:ext cx="1830947" cy="129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6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CF3CDE-60A3-8842-8F75-F8D7154D5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4" y="2705100"/>
            <a:ext cx="3657600" cy="2076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879824-C23B-1F4A-8C39-5EE0C72F5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2718088"/>
            <a:ext cx="3657600" cy="20504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338CF9-64D2-604A-805A-C2AFD02C811C}"/>
              </a:ext>
            </a:extLst>
          </p:cNvPr>
          <p:cNvSpPr/>
          <p:nvPr/>
        </p:nvSpPr>
        <p:spPr>
          <a:xfrm>
            <a:off x="2286000" y="1104900"/>
            <a:ext cx="541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2060"/>
                </a:solidFill>
              </a:rPr>
              <a:t>Node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clustering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i="1" dirty="0"/>
              <a:t>node2vec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  <a:p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dirty="0">
                <a:solidFill>
                  <a:srgbClr val="012060"/>
                </a:solidFill>
              </a:rPr>
              <a:t>Les Misérables co</a:t>
            </a:r>
            <a:r>
              <a:rPr lang="en-US" altLang="zh-CN" dirty="0">
                <a:solidFill>
                  <a:srgbClr val="012060"/>
                </a:solidFill>
              </a:rPr>
              <a:t>-</a:t>
            </a:r>
            <a:r>
              <a:rPr lang="en-US" dirty="0">
                <a:solidFill>
                  <a:srgbClr val="012060"/>
                </a:solidFill>
              </a:rPr>
              <a:t>appearance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4DF91-5351-0F40-802E-B35CD58512D1}"/>
                  </a:ext>
                </a:extLst>
              </p:cNvPr>
              <p:cNvSpPr/>
              <p:nvPr/>
            </p:nvSpPr>
            <p:spPr>
              <a:xfrm>
                <a:off x="1134587" y="1936849"/>
                <a:ext cx="163397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/>
                  <a:t>H</a:t>
                </a:r>
                <a:r>
                  <a:rPr lang="en-US" b="1" dirty="0"/>
                  <a:t>omophily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FD4DF91-5351-0F40-802E-B35CD5851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587" y="1936849"/>
                <a:ext cx="1633973" cy="646331"/>
              </a:xfrm>
              <a:prstGeom prst="rect">
                <a:avLst/>
              </a:prstGeom>
              <a:blipFill>
                <a:blip r:embed="rId5"/>
                <a:stretch>
                  <a:fillRect t="-3922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11A401-BF9D-5448-9A16-9BB91CB76F50}"/>
                  </a:ext>
                </a:extLst>
              </p:cNvPr>
              <p:cNvSpPr/>
              <p:nvPr/>
            </p:nvSpPr>
            <p:spPr>
              <a:xfrm>
                <a:off x="5536540" y="1936569"/>
                <a:ext cx="26853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b="1" dirty="0"/>
                  <a:t>Structural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Equivalence</a:t>
                </a:r>
                <a:endParaRPr lang="en-US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11A401-BF9D-5448-9A16-9BB91CB76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6540" y="1936569"/>
                <a:ext cx="2685351" cy="646331"/>
              </a:xfrm>
              <a:prstGeom prst="rect">
                <a:avLst/>
              </a:prstGeom>
              <a:blipFill>
                <a:blip r:embed="rId6"/>
                <a:stretch>
                  <a:fillRect l="-1415" t="-1923" r="-1415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4D8F21-D4B0-8049-B387-466334284AC8}"/>
                  </a:ext>
                </a:extLst>
              </p:cNvPr>
              <p:cNvSpPr/>
              <p:nvPr/>
            </p:nvSpPr>
            <p:spPr>
              <a:xfrm>
                <a:off x="3429000" y="1936569"/>
                <a:ext cx="145764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CN" i="1" dirty="0"/>
                  <a:t>DeepWalk</a:t>
                </a:r>
                <a:endParaRPr lang="en-US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4D8F21-D4B0-8049-B387-466334284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1936569"/>
                <a:ext cx="1457643" cy="646331"/>
              </a:xfrm>
              <a:prstGeom prst="rect">
                <a:avLst/>
              </a:prstGeom>
              <a:blipFill>
                <a:blip r:embed="rId7"/>
                <a:stretch>
                  <a:fillRect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49BC25-A209-5E43-8BC0-9CA32E5C8EA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2768560" y="2259735"/>
            <a:ext cx="660440" cy="280"/>
          </a:xfrm>
          <a:prstGeom prst="line">
            <a:avLst/>
          </a:prstGeom>
          <a:ln>
            <a:solidFill>
              <a:srgbClr val="01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9754199-5E45-3243-A2CF-1B8BC9911B9B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4886643" y="2259735"/>
            <a:ext cx="649897" cy="0"/>
          </a:xfrm>
          <a:prstGeom prst="line">
            <a:avLst/>
          </a:prstGeom>
          <a:ln>
            <a:solidFill>
              <a:srgbClr val="01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01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507A92-A777-3E4E-ABA0-F7F8CBDF150C}"/>
              </a:ext>
            </a:extLst>
          </p:cNvPr>
          <p:cNvSpPr/>
          <p:nvPr/>
        </p:nvSpPr>
        <p:spPr>
          <a:xfrm>
            <a:off x="152400" y="1181100"/>
            <a:ext cx="281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metapath2vec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(KDD’17)</a:t>
            </a:r>
          </a:p>
          <a:p>
            <a:r>
              <a:rPr lang="en-US" altLang="zh-CN" sz="1400" i="1" dirty="0"/>
              <a:t>Dong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675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753364-6007-5442-8427-917854F0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55" y="1658236"/>
            <a:ext cx="3059890" cy="1808117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8868512-43A8-D140-8CF5-F3E5DE363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326711"/>
            <a:ext cx="2800496" cy="2084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44BC3D-1C31-234C-AC31-06DA18298946}"/>
              </a:ext>
            </a:extLst>
          </p:cNvPr>
          <p:cNvSpPr/>
          <p:nvPr/>
        </p:nvSpPr>
        <p:spPr>
          <a:xfrm>
            <a:off x="3124200" y="1156196"/>
            <a:ext cx="373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Heterogeneous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graph/network:</a:t>
            </a:r>
            <a:endParaRPr lang="en-US" dirty="0">
              <a:solidFill>
                <a:srgbClr val="01206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235F91-A1FF-684A-BF60-4E950555E694}"/>
              </a:ext>
            </a:extLst>
          </p:cNvPr>
          <p:cNvSpPr txBox="1"/>
          <p:nvPr/>
        </p:nvSpPr>
        <p:spPr>
          <a:xfrm>
            <a:off x="123849" y="2614991"/>
            <a:ext cx="2818400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Problem:</a:t>
            </a:r>
            <a:r>
              <a:rPr lang="zh-CN" altLang="en-US" sz="1600" dirty="0"/>
              <a:t> </a:t>
            </a:r>
            <a:r>
              <a:rPr lang="en-US" altLang="zh-CN" sz="1600" dirty="0"/>
              <a:t>Node</a:t>
            </a:r>
            <a:r>
              <a:rPr lang="zh-CN" altLang="en-US" sz="1600" dirty="0"/>
              <a:t> </a:t>
            </a:r>
            <a:r>
              <a:rPr lang="en-US" altLang="zh-CN" sz="1600" dirty="0"/>
              <a:t>proximity</a:t>
            </a:r>
            <a:r>
              <a:rPr lang="zh-CN" altLang="en-US" sz="1600" dirty="0"/>
              <a:t> </a:t>
            </a:r>
            <a:r>
              <a:rPr lang="en-US" altLang="zh-CN" sz="1600" dirty="0"/>
              <a:t>has</a:t>
            </a:r>
          </a:p>
          <a:p>
            <a:r>
              <a:rPr lang="en-US" altLang="zh-CN" sz="1600" dirty="0"/>
              <a:t>multiple</a:t>
            </a:r>
            <a:r>
              <a:rPr lang="zh-CN" altLang="en-US" sz="1600" dirty="0"/>
              <a:t> </a:t>
            </a:r>
            <a:r>
              <a:rPr lang="en-US" altLang="zh-CN" sz="1600" dirty="0"/>
              <a:t>semantic</a:t>
            </a:r>
            <a:r>
              <a:rPr lang="zh-CN" altLang="en-US" sz="1600" dirty="0"/>
              <a:t> </a:t>
            </a:r>
            <a:r>
              <a:rPr lang="en-US" altLang="zh-CN" sz="1600" dirty="0"/>
              <a:t>meanings.</a:t>
            </a:r>
            <a:endParaRPr lang="en-US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CF4FFDA-22F2-BB4F-B602-7A9DFD624AD7}"/>
              </a:ext>
            </a:extLst>
          </p:cNvPr>
          <p:cNvSpPr>
            <a:spLocks noChangeAspect="1"/>
          </p:cNvSpPr>
          <p:nvPr/>
        </p:nvSpPr>
        <p:spPr>
          <a:xfrm>
            <a:off x="434340" y="445770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FF65524-4AF2-CC4B-9370-EAEECF177B3C}"/>
              </a:ext>
            </a:extLst>
          </p:cNvPr>
          <p:cNvSpPr>
            <a:spLocks noChangeAspect="1"/>
          </p:cNvSpPr>
          <p:nvPr/>
        </p:nvSpPr>
        <p:spPr>
          <a:xfrm>
            <a:off x="1219200" y="4457700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E2CB12E-D50E-C840-85EE-34D0E75FD5B4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>
            <a:off x="708660" y="4594860"/>
            <a:ext cx="510540" cy="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Brace 15">
            <a:extLst>
              <a:ext uri="{FF2B5EF4-FFF2-40B4-BE49-F238E27FC236}">
                <a16:creationId xmlns:a16="http://schemas.microsoft.com/office/drawing/2014/main" id="{23807594-11A0-FD4A-BDC1-123D606E0526}"/>
              </a:ext>
            </a:extLst>
          </p:cNvPr>
          <p:cNvSpPr/>
          <p:nvPr/>
        </p:nvSpPr>
        <p:spPr>
          <a:xfrm>
            <a:off x="1621079" y="3796765"/>
            <a:ext cx="98629" cy="165153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4F89196-F9EA-0346-A891-94325E8B088E}"/>
              </a:ext>
            </a:extLst>
          </p:cNvPr>
          <p:cNvSpPr>
            <a:spLocks noChangeAspect="1"/>
          </p:cNvSpPr>
          <p:nvPr/>
        </p:nvSpPr>
        <p:spPr>
          <a:xfrm>
            <a:off x="1912620" y="3691624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E44ACB-5000-E34C-BB30-CF4F9042D43B}"/>
              </a:ext>
            </a:extLst>
          </p:cNvPr>
          <p:cNvSpPr>
            <a:spLocks noChangeAspect="1"/>
          </p:cNvSpPr>
          <p:nvPr/>
        </p:nvSpPr>
        <p:spPr>
          <a:xfrm>
            <a:off x="2467674" y="3691624"/>
            <a:ext cx="274320" cy="2743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3CDD8C-DBBF-2046-AAB3-1B5F15A9A3AF}"/>
              </a:ext>
            </a:extLst>
          </p:cNvPr>
          <p:cNvCxnSpPr>
            <a:cxnSpLocks/>
            <a:stCxn id="18" idx="2"/>
            <a:endCxn id="17" idx="6"/>
          </p:cNvCxnSpPr>
          <p:nvPr/>
        </p:nvCxnSpPr>
        <p:spPr>
          <a:xfrm flipH="1">
            <a:off x="2186940" y="3828784"/>
            <a:ext cx="28073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C937DC8A-4D30-EE4A-B781-AC3D95E78893}"/>
              </a:ext>
            </a:extLst>
          </p:cNvPr>
          <p:cNvSpPr>
            <a:spLocks noChangeAspect="1"/>
          </p:cNvSpPr>
          <p:nvPr/>
        </p:nvSpPr>
        <p:spPr>
          <a:xfrm>
            <a:off x="3024905" y="3691624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FD6C8E-BAB2-864A-AE05-3610CA98182B}"/>
              </a:ext>
            </a:extLst>
          </p:cNvPr>
          <p:cNvCxnSpPr>
            <a:cxnSpLocks/>
            <a:stCxn id="23" idx="2"/>
            <a:endCxn id="18" idx="6"/>
          </p:cNvCxnSpPr>
          <p:nvPr/>
        </p:nvCxnSpPr>
        <p:spPr>
          <a:xfrm flipH="1">
            <a:off x="2741994" y="3828784"/>
            <a:ext cx="28291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91E2642F-7ED1-3E4D-9683-C53F1558A320}"/>
              </a:ext>
            </a:extLst>
          </p:cNvPr>
          <p:cNvSpPr>
            <a:spLocks noChangeAspect="1"/>
          </p:cNvSpPr>
          <p:nvPr/>
        </p:nvSpPr>
        <p:spPr>
          <a:xfrm>
            <a:off x="1912620" y="4141609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F4D966-3874-954D-8C09-F1A8D404FB3A}"/>
              </a:ext>
            </a:extLst>
          </p:cNvPr>
          <p:cNvSpPr>
            <a:spLocks noChangeAspect="1"/>
          </p:cNvSpPr>
          <p:nvPr/>
        </p:nvSpPr>
        <p:spPr>
          <a:xfrm>
            <a:off x="2467674" y="4141609"/>
            <a:ext cx="274320" cy="2743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E4F98E-19BD-C448-BC57-72340977E42A}"/>
              </a:ext>
            </a:extLst>
          </p:cNvPr>
          <p:cNvCxnSpPr>
            <a:cxnSpLocks/>
            <a:stCxn id="30" idx="2"/>
            <a:endCxn id="29" idx="6"/>
          </p:cNvCxnSpPr>
          <p:nvPr/>
        </p:nvCxnSpPr>
        <p:spPr>
          <a:xfrm flipH="1">
            <a:off x="2186940" y="4278769"/>
            <a:ext cx="28073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D75124AF-4EC8-DF42-9CBB-BB494AFC4040}"/>
              </a:ext>
            </a:extLst>
          </p:cNvPr>
          <p:cNvSpPr>
            <a:spLocks noChangeAspect="1"/>
          </p:cNvSpPr>
          <p:nvPr/>
        </p:nvSpPr>
        <p:spPr>
          <a:xfrm>
            <a:off x="3024905" y="4141609"/>
            <a:ext cx="274320" cy="27432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K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1B30AE9-40AC-D345-BAC6-944F9D1A99C2}"/>
              </a:ext>
            </a:extLst>
          </p:cNvPr>
          <p:cNvCxnSpPr>
            <a:cxnSpLocks/>
            <a:stCxn id="32" idx="2"/>
            <a:endCxn id="30" idx="6"/>
          </p:cNvCxnSpPr>
          <p:nvPr/>
        </p:nvCxnSpPr>
        <p:spPr>
          <a:xfrm flipH="1">
            <a:off x="2741994" y="4278769"/>
            <a:ext cx="28291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DCB8745C-E79A-2944-92AF-51EF2AB42FE2}"/>
              </a:ext>
            </a:extLst>
          </p:cNvPr>
          <p:cNvSpPr>
            <a:spLocks noChangeAspect="1"/>
          </p:cNvSpPr>
          <p:nvPr/>
        </p:nvSpPr>
        <p:spPr>
          <a:xfrm>
            <a:off x="3582136" y="4141609"/>
            <a:ext cx="274320" cy="2743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27DC20-EE67-1543-9C37-BF79B568B964}"/>
              </a:ext>
            </a:extLst>
          </p:cNvPr>
          <p:cNvCxnSpPr>
            <a:cxnSpLocks/>
            <a:stCxn id="34" idx="2"/>
            <a:endCxn id="32" idx="6"/>
          </p:cNvCxnSpPr>
          <p:nvPr/>
        </p:nvCxnSpPr>
        <p:spPr>
          <a:xfrm flipH="1">
            <a:off x="3299225" y="4278769"/>
            <a:ext cx="28291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29DFAAEF-304A-6C4D-AA05-F350B53A7B32}"/>
              </a:ext>
            </a:extLst>
          </p:cNvPr>
          <p:cNvSpPr>
            <a:spLocks noChangeAspect="1"/>
          </p:cNvSpPr>
          <p:nvPr/>
        </p:nvSpPr>
        <p:spPr>
          <a:xfrm>
            <a:off x="1912620" y="5041576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10737E-ADC4-1F48-BC9C-7E2122BB6C5B}"/>
              </a:ext>
            </a:extLst>
          </p:cNvPr>
          <p:cNvSpPr>
            <a:spLocks noChangeAspect="1"/>
          </p:cNvSpPr>
          <p:nvPr/>
        </p:nvSpPr>
        <p:spPr>
          <a:xfrm>
            <a:off x="2467674" y="5041576"/>
            <a:ext cx="274320" cy="2743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53814F4-6373-F143-9822-5436817DB333}"/>
              </a:ext>
            </a:extLst>
          </p:cNvPr>
          <p:cNvCxnSpPr>
            <a:cxnSpLocks/>
            <a:stCxn id="42" idx="2"/>
            <a:endCxn id="41" idx="6"/>
          </p:cNvCxnSpPr>
          <p:nvPr/>
        </p:nvCxnSpPr>
        <p:spPr>
          <a:xfrm flipH="1">
            <a:off x="2186940" y="5178736"/>
            <a:ext cx="28073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22F44A4-9A07-1741-9376-F3FBE7B99000}"/>
              </a:ext>
            </a:extLst>
          </p:cNvPr>
          <p:cNvSpPr>
            <a:spLocks noChangeAspect="1"/>
          </p:cNvSpPr>
          <p:nvPr/>
        </p:nvSpPr>
        <p:spPr>
          <a:xfrm>
            <a:off x="3024905" y="5041576"/>
            <a:ext cx="274320" cy="2743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3528559-E28C-184D-87BC-EE76DCC93192}"/>
              </a:ext>
            </a:extLst>
          </p:cNvPr>
          <p:cNvCxnSpPr>
            <a:cxnSpLocks/>
            <a:stCxn id="44" idx="2"/>
            <a:endCxn id="42" idx="6"/>
          </p:cNvCxnSpPr>
          <p:nvPr/>
        </p:nvCxnSpPr>
        <p:spPr>
          <a:xfrm flipH="1">
            <a:off x="2741994" y="5178736"/>
            <a:ext cx="28291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742FFDD1-575E-B64F-B478-A1FB36E43BF8}"/>
              </a:ext>
            </a:extLst>
          </p:cNvPr>
          <p:cNvSpPr>
            <a:spLocks noChangeAspect="1"/>
          </p:cNvSpPr>
          <p:nvPr/>
        </p:nvSpPr>
        <p:spPr>
          <a:xfrm>
            <a:off x="3582136" y="5041576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AD1E2E4-69F3-4447-8956-DC5E56B0F20F}"/>
              </a:ext>
            </a:extLst>
          </p:cNvPr>
          <p:cNvCxnSpPr>
            <a:cxnSpLocks/>
            <a:stCxn id="46" idx="2"/>
            <a:endCxn id="44" idx="6"/>
          </p:cNvCxnSpPr>
          <p:nvPr/>
        </p:nvCxnSpPr>
        <p:spPr>
          <a:xfrm flipH="1">
            <a:off x="3299225" y="5178736"/>
            <a:ext cx="28291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2D1A438-4907-CE47-AB4A-64D5CAE2A152}"/>
              </a:ext>
            </a:extLst>
          </p:cNvPr>
          <p:cNvSpPr/>
          <p:nvPr/>
        </p:nvSpPr>
        <p:spPr>
          <a:xfrm>
            <a:off x="1842031" y="530689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FD1E7DD-2BBC-0641-9B8D-6622943C2AB9}"/>
              </a:ext>
            </a:extLst>
          </p:cNvPr>
          <p:cNvSpPr>
            <a:spLocks noChangeAspect="1"/>
          </p:cNvSpPr>
          <p:nvPr/>
        </p:nvSpPr>
        <p:spPr>
          <a:xfrm>
            <a:off x="4139367" y="4141609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FCED98A-9CD9-1A4A-B7C2-9678B181F54E}"/>
              </a:ext>
            </a:extLst>
          </p:cNvPr>
          <p:cNvCxnSpPr>
            <a:cxnSpLocks/>
            <a:stCxn id="56" idx="2"/>
            <a:endCxn id="34" idx="6"/>
          </p:cNvCxnSpPr>
          <p:nvPr/>
        </p:nvCxnSpPr>
        <p:spPr>
          <a:xfrm flipH="1">
            <a:off x="3856456" y="4278769"/>
            <a:ext cx="28291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739FC307-83C8-324C-85A5-6B998752006B}"/>
              </a:ext>
            </a:extLst>
          </p:cNvPr>
          <p:cNvSpPr>
            <a:spLocks noChangeAspect="1"/>
          </p:cNvSpPr>
          <p:nvPr/>
        </p:nvSpPr>
        <p:spPr>
          <a:xfrm>
            <a:off x="1912620" y="4591593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1FF34BF-A55B-3345-A6B5-14657E7EE9E6}"/>
              </a:ext>
            </a:extLst>
          </p:cNvPr>
          <p:cNvSpPr>
            <a:spLocks noChangeAspect="1"/>
          </p:cNvSpPr>
          <p:nvPr/>
        </p:nvSpPr>
        <p:spPr>
          <a:xfrm>
            <a:off x="2467674" y="4591593"/>
            <a:ext cx="274320" cy="2743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P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5243A00-894D-8543-B8DD-4E5AB1211B53}"/>
              </a:ext>
            </a:extLst>
          </p:cNvPr>
          <p:cNvCxnSpPr>
            <a:cxnSpLocks/>
            <a:stCxn id="61" idx="2"/>
            <a:endCxn id="60" idx="6"/>
          </p:cNvCxnSpPr>
          <p:nvPr/>
        </p:nvCxnSpPr>
        <p:spPr>
          <a:xfrm flipH="1">
            <a:off x="2186940" y="4728753"/>
            <a:ext cx="280734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A578D65B-CB7E-E84E-8689-4713ACCBC420}"/>
              </a:ext>
            </a:extLst>
          </p:cNvPr>
          <p:cNvSpPr>
            <a:spLocks noChangeAspect="1"/>
          </p:cNvSpPr>
          <p:nvPr/>
        </p:nvSpPr>
        <p:spPr>
          <a:xfrm>
            <a:off x="3024905" y="4591593"/>
            <a:ext cx="274320" cy="2743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V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A967112-7253-4948-9E60-F0713684B711}"/>
              </a:ext>
            </a:extLst>
          </p:cNvPr>
          <p:cNvCxnSpPr>
            <a:cxnSpLocks/>
            <a:stCxn id="63" idx="2"/>
            <a:endCxn id="61" idx="6"/>
          </p:cNvCxnSpPr>
          <p:nvPr/>
        </p:nvCxnSpPr>
        <p:spPr>
          <a:xfrm flipH="1">
            <a:off x="2741994" y="4728753"/>
            <a:ext cx="28291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C31A7BA2-A1EB-CC48-950E-BBAA25C851BE}"/>
              </a:ext>
            </a:extLst>
          </p:cNvPr>
          <p:cNvSpPr>
            <a:spLocks noChangeAspect="1"/>
          </p:cNvSpPr>
          <p:nvPr/>
        </p:nvSpPr>
        <p:spPr>
          <a:xfrm>
            <a:off x="3582136" y="4591593"/>
            <a:ext cx="274320" cy="27432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P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955A2EC-C087-C24F-8445-E88368D1C34D}"/>
              </a:ext>
            </a:extLst>
          </p:cNvPr>
          <p:cNvCxnSpPr>
            <a:cxnSpLocks/>
            <a:stCxn id="65" idx="2"/>
            <a:endCxn id="63" idx="6"/>
          </p:cNvCxnSpPr>
          <p:nvPr/>
        </p:nvCxnSpPr>
        <p:spPr>
          <a:xfrm flipH="1">
            <a:off x="3299225" y="4728753"/>
            <a:ext cx="28291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37839CDB-E8BD-BE49-8C33-0E2178B48711}"/>
              </a:ext>
            </a:extLst>
          </p:cNvPr>
          <p:cNvSpPr>
            <a:spLocks noChangeAspect="1"/>
          </p:cNvSpPr>
          <p:nvPr/>
        </p:nvSpPr>
        <p:spPr>
          <a:xfrm>
            <a:off x="4139367" y="4591593"/>
            <a:ext cx="274320" cy="274320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</a:rPr>
              <a:t>A</a:t>
            </a:r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70AC7AF-C6F9-DE4F-9003-8FF2E1A6D1A7}"/>
              </a:ext>
            </a:extLst>
          </p:cNvPr>
          <p:cNvCxnSpPr>
            <a:cxnSpLocks/>
            <a:stCxn id="67" idx="2"/>
            <a:endCxn id="65" idx="6"/>
          </p:cNvCxnSpPr>
          <p:nvPr/>
        </p:nvCxnSpPr>
        <p:spPr>
          <a:xfrm flipH="1">
            <a:off x="3856456" y="4728753"/>
            <a:ext cx="282911" cy="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DEB9EFA-057F-BB47-86C0-EF293F75B20B}"/>
              </a:ext>
            </a:extLst>
          </p:cNvPr>
          <p:cNvSpPr/>
          <p:nvPr/>
        </p:nvSpPr>
        <p:spPr>
          <a:xfrm>
            <a:off x="5015188" y="3699202"/>
            <a:ext cx="36856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Meta-path</a:t>
            </a:r>
            <a:r>
              <a:rPr lang="en-US" altLang="zh-CN" dirty="0"/>
              <a:t>-based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</a:t>
            </a:r>
          </a:p>
          <a:p>
            <a:r>
              <a:rPr lang="en-US" altLang="zh-CN" dirty="0">
                <a:solidFill>
                  <a:srgbClr val="012060"/>
                </a:solidFill>
              </a:rPr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skip-gram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r>
              <a:rPr lang="en-US" altLang="zh-CN" dirty="0">
                <a:solidFill>
                  <a:srgbClr val="012060"/>
                </a:solidFill>
              </a:rPr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E16D50F-2ADC-DF43-A77D-FB76E87A9C4F}"/>
              </a:ext>
            </a:extLst>
          </p:cNvPr>
          <p:cNvSpPr/>
          <p:nvPr/>
        </p:nvSpPr>
        <p:spPr>
          <a:xfrm>
            <a:off x="1805608" y="3266354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Meta</a:t>
            </a:r>
            <a:r>
              <a:rPr lang="zh-CN" altLang="en-US" dirty="0"/>
              <a:t> </a:t>
            </a:r>
            <a:r>
              <a:rPr lang="en-US" altLang="zh-CN" dirty="0"/>
              <a:t>path: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9BF9C3B-28DE-2E49-BBA9-49F8A40823D0}"/>
                  </a:ext>
                </a:extLst>
              </p:cNvPr>
              <p:cNvSpPr/>
              <p:nvPr/>
            </p:nvSpPr>
            <p:spPr>
              <a:xfrm>
                <a:off x="5381665" y="4681247"/>
                <a:ext cx="4371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09BF9C3B-28DE-2E49-BBA9-49F8A4082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1665" y="4681247"/>
                <a:ext cx="43717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8410F4-CCFC-BA4A-91E5-E126AC51A645}"/>
                  </a:ext>
                </a:extLst>
              </p:cNvPr>
              <p:cNvSpPr/>
              <p:nvPr/>
            </p:nvSpPr>
            <p:spPr>
              <a:xfrm>
                <a:off x="6101945" y="4643448"/>
                <a:ext cx="611706" cy="4449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08410F4-CCFC-BA4A-91E5-E126AC51A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945" y="4643448"/>
                <a:ext cx="611706" cy="4449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7C6207E-8721-FB4D-893F-EE714872ABEC}"/>
              </a:ext>
            </a:extLst>
          </p:cNvPr>
          <p:cNvCxnSpPr>
            <a:cxnSpLocks/>
          </p:cNvCxnSpPr>
          <p:nvPr/>
        </p:nvCxnSpPr>
        <p:spPr>
          <a:xfrm flipH="1">
            <a:off x="5819034" y="4914900"/>
            <a:ext cx="282911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0883D2D-B3B1-3D43-B3E5-3839E640ADD5}"/>
                  </a:ext>
                </a:extLst>
              </p:cNvPr>
              <p:cNvSpPr/>
              <p:nvPr/>
            </p:nvSpPr>
            <p:spPr>
              <a:xfrm>
                <a:off x="6659176" y="4681247"/>
                <a:ext cx="15769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type)</a:t>
                </a:r>
                <a:endParaRPr lang="en-US" dirty="0"/>
              </a:p>
            </p:txBody>
          </p:sp>
        </mc:Choice>
        <mc:Fallback xmlns=""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60883D2D-B3B1-3D43-B3E5-3839E640AD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176" y="4681247"/>
                <a:ext cx="1576907" cy="369332"/>
              </a:xfrm>
              <a:prstGeom prst="rect">
                <a:avLst/>
              </a:prstGeom>
              <a:blipFill>
                <a:blip r:embed="rId7"/>
                <a:stretch>
                  <a:fillRect l="-2381" t="-6667" r="-158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052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08C3E8-B1E7-A04B-AC78-2B57C762B2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775354"/>
            <a:ext cx="7772400" cy="118872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b="1" dirty="0"/>
              <a:t>Graph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Learning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Behavior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Modeling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CBA38A-AD3D-6A4F-AC5B-E4E65BF9FC52}"/>
              </a:ext>
            </a:extLst>
          </p:cNvPr>
          <p:cNvSpPr txBox="1"/>
          <p:nvPr/>
        </p:nvSpPr>
        <p:spPr>
          <a:xfrm>
            <a:off x="685800" y="3997962"/>
            <a:ext cx="35958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Meng</a:t>
            </a: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Jiang,</a:t>
            </a:r>
            <a:r>
              <a:rPr lang="zh-CN" altLang="en-US" b="1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90000"/>
                  </a:schemeClr>
                </a:solidFill>
              </a:rPr>
              <a:t>Ph.D.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mjiang2@nd.edu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Computer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Science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Engineering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University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of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Notre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Dame</a:t>
            </a:r>
          </a:p>
          <a:p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Notre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Dame,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46556,</a:t>
            </a:r>
            <a:r>
              <a:rPr lang="zh-CN" altLang="en-US" dirty="0">
                <a:solidFill>
                  <a:schemeClr val="bg2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90000"/>
                  </a:schemeClr>
                </a:solidFill>
              </a:rPr>
              <a:t>USA</a:t>
            </a:r>
          </a:p>
        </p:txBody>
      </p:sp>
      <p:pic>
        <p:nvPicPr>
          <p:cNvPr id="11" name="Logo - ND Eng. Mark - White">
            <a:extLst>
              <a:ext uri="{FF2B5EF4-FFF2-40B4-BE49-F238E27FC236}">
                <a16:creationId xmlns:a16="http://schemas.microsoft.com/office/drawing/2014/main" id="{E5AB64B6-CFB0-9143-8B1C-7294A3C0228E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4880930"/>
            <a:ext cx="2093976" cy="5943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6DE0FE-115B-2C41-B297-95687E94F7D9}"/>
              </a:ext>
            </a:extLst>
          </p:cNvPr>
          <p:cNvSpPr/>
          <p:nvPr/>
        </p:nvSpPr>
        <p:spPr>
          <a:xfrm>
            <a:off x="-23644" y="419100"/>
            <a:ext cx="861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i="1" dirty="0">
                <a:solidFill>
                  <a:srgbClr val="012060"/>
                </a:solidFill>
              </a:rPr>
              <a:t>“While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I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may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be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the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first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woman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in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this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office,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I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will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not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be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the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last,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because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every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little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girl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watching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tonight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sees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that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this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is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a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country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012060"/>
                </a:solidFill>
              </a:rPr>
              <a:t>of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i="1" dirty="0">
                <a:solidFill>
                  <a:srgbClr val="FFFF00"/>
                </a:solidFill>
              </a:rPr>
              <a:t>possibilities</a:t>
            </a:r>
            <a:r>
              <a:rPr lang="en-US" altLang="zh-CN" sz="1400" b="1" i="1" dirty="0">
                <a:solidFill>
                  <a:srgbClr val="012060"/>
                </a:solidFill>
              </a:rPr>
              <a:t>.”</a:t>
            </a:r>
            <a:r>
              <a:rPr lang="zh-CN" altLang="en-US" sz="1400" b="1" i="1" dirty="0">
                <a:solidFill>
                  <a:srgbClr val="012060"/>
                </a:solidFill>
              </a:rPr>
              <a:t> </a:t>
            </a:r>
            <a:r>
              <a:rPr lang="en-US" altLang="zh-CN" sz="1400" b="1" dirty="0">
                <a:solidFill>
                  <a:srgbClr val="012060"/>
                </a:solidFill>
              </a:rPr>
              <a:t>——</a:t>
            </a:r>
            <a:r>
              <a:rPr lang="zh-CN" altLang="en-US" sz="1400" b="1" dirty="0">
                <a:solidFill>
                  <a:srgbClr val="012060"/>
                </a:solidFill>
              </a:rPr>
              <a:t> </a:t>
            </a:r>
            <a:r>
              <a:rPr lang="en-US" altLang="zh-CN" sz="1400" b="1" dirty="0">
                <a:solidFill>
                  <a:srgbClr val="012060"/>
                </a:solidFill>
              </a:rPr>
              <a:t>Kamala</a:t>
            </a:r>
            <a:r>
              <a:rPr lang="zh-CN" altLang="en-US" sz="1400" b="1" dirty="0">
                <a:solidFill>
                  <a:srgbClr val="012060"/>
                </a:solidFill>
              </a:rPr>
              <a:t> </a:t>
            </a:r>
            <a:r>
              <a:rPr lang="en-US" altLang="zh-CN" sz="1400" b="1" dirty="0">
                <a:solidFill>
                  <a:srgbClr val="012060"/>
                </a:solidFill>
              </a:rPr>
              <a:t>Harris,</a:t>
            </a:r>
            <a:r>
              <a:rPr lang="zh-CN" altLang="en-US" sz="1400" b="1" dirty="0">
                <a:solidFill>
                  <a:srgbClr val="012060"/>
                </a:solidFill>
              </a:rPr>
              <a:t> </a:t>
            </a:r>
            <a:r>
              <a:rPr lang="en-US" altLang="zh-CN" sz="1400" b="1" dirty="0">
                <a:solidFill>
                  <a:srgbClr val="012060"/>
                </a:solidFill>
              </a:rPr>
              <a:t>Vice</a:t>
            </a:r>
            <a:r>
              <a:rPr lang="zh-CN" altLang="en-US" sz="1400" b="1" dirty="0">
                <a:solidFill>
                  <a:srgbClr val="012060"/>
                </a:solidFill>
              </a:rPr>
              <a:t> </a:t>
            </a:r>
            <a:r>
              <a:rPr lang="en-US" altLang="zh-CN" sz="1400" b="1" dirty="0">
                <a:solidFill>
                  <a:srgbClr val="012060"/>
                </a:solidFill>
              </a:rPr>
              <a:t>President-Elect</a:t>
            </a:r>
            <a:r>
              <a:rPr lang="zh-CN" altLang="en-US" sz="1400" b="1" dirty="0">
                <a:solidFill>
                  <a:srgbClr val="012060"/>
                </a:solidFill>
              </a:rPr>
              <a:t> </a:t>
            </a:r>
            <a:r>
              <a:rPr lang="en-US" altLang="zh-CN" sz="1400" b="1" dirty="0">
                <a:solidFill>
                  <a:srgbClr val="012060"/>
                </a:solidFill>
              </a:rPr>
              <a:t>of</a:t>
            </a:r>
            <a:r>
              <a:rPr lang="zh-CN" altLang="en-US" sz="1400" b="1" dirty="0">
                <a:solidFill>
                  <a:srgbClr val="012060"/>
                </a:solidFill>
              </a:rPr>
              <a:t> </a:t>
            </a:r>
            <a:r>
              <a:rPr lang="en-US" altLang="zh-CN" sz="1400" b="1" dirty="0">
                <a:solidFill>
                  <a:srgbClr val="012060"/>
                </a:solidFill>
              </a:rPr>
              <a:t>USA</a:t>
            </a:r>
            <a:endParaRPr lang="en-US" sz="1400" dirty="0">
              <a:solidFill>
                <a:srgbClr val="01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386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151F56-E49B-7943-9349-877FBE20B6AC}"/>
              </a:ext>
            </a:extLst>
          </p:cNvPr>
          <p:cNvSpPr/>
          <p:nvPr/>
        </p:nvSpPr>
        <p:spPr>
          <a:xfrm>
            <a:off x="152400" y="1181100"/>
            <a:ext cx="719591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TUBE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(KDD’19):</a:t>
            </a:r>
            <a:r>
              <a:rPr lang="zh-CN" altLang="en-US" sz="1600" b="1" dirty="0"/>
              <a:t> </a:t>
            </a:r>
            <a:r>
              <a:rPr lang="en-US" altLang="zh-CN" sz="1600" b="1" u="sng" dirty="0"/>
              <a:t>E</a:t>
            </a:r>
            <a:r>
              <a:rPr lang="en-US" altLang="zh-CN" sz="1600" b="1" dirty="0"/>
              <a:t>mbedding</a:t>
            </a:r>
            <a:r>
              <a:rPr lang="zh-CN" altLang="en-US" sz="1600" b="1" dirty="0"/>
              <a:t> </a:t>
            </a:r>
            <a:r>
              <a:rPr lang="en-US" altLang="zh-CN" sz="1600" b="1" u="sng" dirty="0"/>
              <a:t>B</a:t>
            </a:r>
            <a:r>
              <a:rPr lang="en-US" altLang="zh-CN" sz="1600" b="1" dirty="0"/>
              <a:t>ehavior</a:t>
            </a:r>
            <a:r>
              <a:rPr lang="zh-CN" altLang="en-US" sz="1600" b="1" dirty="0"/>
              <a:t> </a:t>
            </a:r>
            <a:r>
              <a:rPr lang="en-US" altLang="zh-CN" sz="1600" b="1" dirty="0" err="1"/>
              <a:t>o</a:t>
            </a:r>
            <a:r>
              <a:rPr lang="en-US" altLang="zh-CN" sz="1600" b="1" u="sng" dirty="0" err="1"/>
              <a:t>UT</a:t>
            </a:r>
            <a:r>
              <a:rPr lang="en-US" altLang="zh-CN" sz="1600" b="1" dirty="0" err="1"/>
              <a:t>comes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for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Predicting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Success</a:t>
            </a:r>
            <a:r>
              <a:rPr lang="zh-CN" altLang="en-US" sz="1600" b="1" dirty="0"/>
              <a:t> </a:t>
            </a:r>
            <a:endParaRPr lang="en-US" altLang="zh-CN" sz="1600" b="1" dirty="0"/>
          </a:p>
          <a:p>
            <a:r>
              <a:rPr lang="en-US" altLang="zh-CN" sz="1400" i="1" dirty="0"/>
              <a:t>Wang,</a:t>
            </a:r>
            <a:r>
              <a:rPr lang="zh-CN" altLang="en-US" sz="1400" i="1" dirty="0"/>
              <a:t> </a:t>
            </a:r>
            <a:r>
              <a:rPr lang="en-US" altLang="zh-CN" sz="1400" i="1" u="sng" dirty="0"/>
              <a:t>Jiang</a:t>
            </a:r>
            <a:r>
              <a:rPr lang="en-US" altLang="zh-CN" sz="1400" i="1" dirty="0"/>
              <a:t>,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endParaRPr lang="en-US" altLang="zh-CN" sz="1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7E12DC-56C5-3F46-9056-AB3555ADF775}"/>
              </a:ext>
            </a:extLst>
          </p:cNvPr>
          <p:cNvCxnSpPr>
            <a:cxnSpLocks/>
          </p:cNvCxnSpPr>
          <p:nvPr/>
        </p:nvCxnSpPr>
        <p:spPr>
          <a:xfrm>
            <a:off x="713960" y="2718568"/>
            <a:ext cx="0" cy="2651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D96470-774D-2040-816B-D2A16BCF8D35}"/>
              </a:ext>
            </a:extLst>
          </p:cNvPr>
          <p:cNvCxnSpPr>
            <a:cxnSpLocks/>
          </p:cNvCxnSpPr>
          <p:nvPr/>
        </p:nvCxnSpPr>
        <p:spPr>
          <a:xfrm flipV="1">
            <a:off x="713960" y="5370328"/>
            <a:ext cx="986355" cy="17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9B78D0-92D2-B54B-B992-1CD178376B63}"/>
              </a:ext>
            </a:extLst>
          </p:cNvPr>
          <p:cNvCxnSpPr>
            <a:cxnSpLocks/>
          </p:cNvCxnSpPr>
          <p:nvPr/>
        </p:nvCxnSpPr>
        <p:spPr>
          <a:xfrm>
            <a:off x="1700315" y="2718568"/>
            <a:ext cx="0" cy="2651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4D2D155-F0BD-8D47-8D30-E7231C320B8E}"/>
              </a:ext>
            </a:extLst>
          </p:cNvPr>
          <p:cNvSpPr/>
          <p:nvPr/>
        </p:nvSpPr>
        <p:spPr>
          <a:xfrm>
            <a:off x="757140" y="5115089"/>
            <a:ext cx="914400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7B79BE-3F7B-2142-AF34-94B00BE4EB44}"/>
              </a:ext>
            </a:extLst>
          </p:cNvPr>
          <p:cNvSpPr/>
          <p:nvPr/>
        </p:nvSpPr>
        <p:spPr>
          <a:xfrm>
            <a:off x="757140" y="4858080"/>
            <a:ext cx="914400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author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8D3379-7F03-174A-B2C1-0468893174B6}"/>
              </a:ext>
            </a:extLst>
          </p:cNvPr>
          <p:cNvSpPr/>
          <p:nvPr/>
        </p:nvSpPr>
        <p:spPr>
          <a:xfrm>
            <a:off x="757140" y="4600815"/>
            <a:ext cx="914400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?</a:t>
            </a:r>
            <a:endParaRPr lang="en-US" sz="1200" baseline="30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6CBFDF-442A-234B-825A-2A2D581E843F}"/>
              </a:ext>
            </a:extLst>
          </p:cNvPr>
          <p:cNvSpPr/>
          <p:nvPr/>
        </p:nvSpPr>
        <p:spPr>
          <a:xfrm>
            <a:off x="757140" y="4352216"/>
            <a:ext cx="914400" cy="22617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?</a:t>
            </a:r>
            <a:endParaRPr lang="en-US" sz="1200" baseline="30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2A55BE-4033-9E4C-A43B-C58CB52CF4AD}"/>
              </a:ext>
            </a:extLst>
          </p:cNvPr>
          <p:cNvSpPr/>
          <p:nvPr/>
        </p:nvSpPr>
        <p:spPr>
          <a:xfrm>
            <a:off x="757141" y="4084573"/>
            <a:ext cx="914400" cy="2355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keyword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DDB31-1DFE-8045-B81D-73CDE6554E7C}"/>
              </a:ext>
            </a:extLst>
          </p:cNvPr>
          <p:cNvSpPr/>
          <p:nvPr/>
        </p:nvSpPr>
        <p:spPr>
          <a:xfrm>
            <a:off x="759853" y="3835177"/>
            <a:ext cx="914400" cy="23558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?</a:t>
            </a:r>
            <a:endParaRPr lang="en-US" sz="1200" baseline="30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BCF1B7-057E-B241-9390-C78040C22101}"/>
              </a:ext>
            </a:extLst>
          </p:cNvPr>
          <p:cNvSpPr/>
          <p:nvPr/>
        </p:nvSpPr>
        <p:spPr>
          <a:xfrm>
            <a:off x="754890" y="3577153"/>
            <a:ext cx="914400" cy="2355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reference</a:t>
            </a:r>
            <a:r>
              <a:rPr lang="en-US" altLang="zh-CN" sz="1200" baseline="30000" dirty="0"/>
              <a:t>1</a:t>
            </a:r>
            <a:endParaRPr lang="en-US" sz="1200" baseline="30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915B89-E37D-3B48-9B2F-3C68409D89DB}"/>
              </a:ext>
            </a:extLst>
          </p:cNvPr>
          <p:cNvSpPr/>
          <p:nvPr/>
        </p:nvSpPr>
        <p:spPr>
          <a:xfrm>
            <a:off x="755882" y="3306672"/>
            <a:ext cx="914400" cy="2355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reference</a:t>
            </a:r>
            <a:r>
              <a:rPr lang="en-US" altLang="zh-CN" sz="1200" baseline="30000" dirty="0"/>
              <a:t>2</a:t>
            </a:r>
            <a:endParaRPr lang="en-US" sz="1200" baseline="30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30851F8-9726-8F41-9838-7CBEAD096FD9}"/>
              </a:ext>
            </a:extLst>
          </p:cNvPr>
          <p:cNvSpPr/>
          <p:nvPr/>
        </p:nvSpPr>
        <p:spPr>
          <a:xfrm>
            <a:off x="754890" y="3036191"/>
            <a:ext cx="914400" cy="2355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?</a:t>
            </a:r>
            <a:endParaRPr lang="en-US" sz="1200" baseline="30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F26AA8-02D2-BE41-B707-4B8698371738}"/>
              </a:ext>
            </a:extLst>
          </p:cNvPr>
          <p:cNvSpPr/>
          <p:nvPr/>
        </p:nvSpPr>
        <p:spPr>
          <a:xfrm>
            <a:off x="1006591" y="262259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A1A3E89-033F-3049-BE75-A7519A143EC5}"/>
              </a:ext>
            </a:extLst>
          </p:cNvPr>
          <p:cNvSpPr/>
          <p:nvPr/>
        </p:nvSpPr>
        <p:spPr>
          <a:xfrm>
            <a:off x="321087" y="2360408"/>
            <a:ext cx="689731" cy="30408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venue</a:t>
            </a:r>
            <a:endParaRPr lang="en-US" sz="1400" baseline="300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5C8ECD-EF53-3C43-8B83-C54B4BCB5BFF}"/>
              </a:ext>
            </a:extLst>
          </p:cNvPr>
          <p:cNvCxnSpPr>
            <a:cxnSpLocks/>
          </p:cNvCxnSpPr>
          <p:nvPr/>
        </p:nvCxnSpPr>
        <p:spPr>
          <a:xfrm>
            <a:off x="309775" y="2704678"/>
            <a:ext cx="139363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F90A3A5-9FCF-7B4B-93B5-3314851DC01C}"/>
              </a:ext>
            </a:extLst>
          </p:cNvPr>
          <p:cNvSpPr/>
          <p:nvPr/>
        </p:nvSpPr>
        <p:spPr>
          <a:xfrm>
            <a:off x="192154" y="1999066"/>
            <a:ext cx="16674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432FF"/>
                </a:solidFill>
              </a:rPr>
              <a:t>Project</a:t>
            </a:r>
            <a:r>
              <a:rPr lang="zh-CN" altLang="en-US" sz="1600" dirty="0">
                <a:solidFill>
                  <a:srgbClr val="0432FF"/>
                </a:solidFill>
              </a:rPr>
              <a:t> </a:t>
            </a:r>
            <a:r>
              <a:rPr lang="en-US" altLang="zh-CN" sz="1600" dirty="0">
                <a:solidFill>
                  <a:srgbClr val="0432FF"/>
                </a:solidFill>
              </a:rPr>
              <a:t>outcome</a:t>
            </a:r>
            <a:endParaRPr lang="en-US" sz="1600" dirty="0">
              <a:solidFill>
                <a:srgbClr val="0432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29EA142-6F54-5244-BA31-28D566038CB2}"/>
              </a:ext>
            </a:extLst>
          </p:cNvPr>
          <p:cNvSpPr/>
          <p:nvPr/>
        </p:nvSpPr>
        <p:spPr>
          <a:xfrm>
            <a:off x="1714719" y="5038088"/>
            <a:ext cx="19375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432FF"/>
                </a:solidFill>
              </a:rPr>
              <a:t>Team</a:t>
            </a:r>
            <a:r>
              <a:rPr lang="zh-CN" altLang="en-US" sz="1600" dirty="0">
                <a:solidFill>
                  <a:srgbClr val="0432FF"/>
                </a:solidFill>
              </a:rPr>
              <a:t> </a:t>
            </a:r>
            <a:r>
              <a:rPr lang="en-US" altLang="zh-CN" sz="1600" dirty="0">
                <a:solidFill>
                  <a:srgbClr val="0432FF"/>
                </a:solidFill>
              </a:rPr>
              <a:t>effectiveness</a:t>
            </a:r>
            <a:endParaRPr lang="en-US" sz="1600" dirty="0">
              <a:solidFill>
                <a:srgbClr val="0432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6C9DE99-4AFE-114D-B030-9D28B603CFA6}"/>
              </a:ext>
            </a:extLst>
          </p:cNvPr>
          <p:cNvSpPr txBox="1"/>
          <p:nvPr/>
        </p:nvSpPr>
        <p:spPr>
          <a:xfrm>
            <a:off x="1914645" y="1687728"/>
            <a:ext cx="6409244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Problem:</a:t>
            </a:r>
            <a:r>
              <a:rPr lang="zh-CN" altLang="en-US" sz="1600" dirty="0"/>
              <a:t> </a:t>
            </a:r>
            <a:r>
              <a:rPr lang="en-US" altLang="zh-CN" sz="1600" b="1" dirty="0"/>
              <a:t>Complementarity</a:t>
            </a:r>
            <a:r>
              <a:rPr lang="zh-CN" altLang="en-US" sz="1600" dirty="0"/>
              <a:t> </a:t>
            </a:r>
            <a:r>
              <a:rPr lang="en-US" altLang="zh-CN" sz="1600" dirty="0"/>
              <a:t>plays</a:t>
            </a:r>
            <a:r>
              <a:rPr lang="zh-CN" altLang="en-US" sz="1600" dirty="0"/>
              <a:t> </a:t>
            </a:r>
            <a:r>
              <a:rPr lang="en-US" altLang="zh-CN" sz="1600" dirty="0"/>
              <a:t>a</a:t>
            </a:r>
            <a:r>
              <a:rPr lang="zh-CN" altLang="en-US" sz="1600" dirty="0"/>
              <a:t> </a:t>
            </a:r>
            <a:r>
              <a:rPr lang="en-US" altLang="zh-CN" sz="1600" dirty="0"/>
              <a:t>more</a:t>
            </a:r>
            <a:r>
              <a:rPr lang="zh-CN" altLang="en-US" sz="1600" dirty="0"/>
              <a:t> </a:t>
            </a:r>
            <a:r>
              <a:rPr lang="en-US" altLang="zh-CN" sz="1600" dirty="0"/>
              <a:t>significant</a:t>
            </a:r>
            <a:r>
              <a:rPr lang="zh-CN" altLang="en-US" sz="1600" dirty="0"/>
              <a:t> </a:t>
            </a:r>
            <a:r>
              <a:rPr lang="en-US" altLang="zh-CN" sz="1600" dirty="0"/>
              <a:t>role</a:t>
            </a:r>
            <a:r>
              <a:rPr lang="zh-CN" altLang="en-US" sz="1600" dirty="0"/>
              <a:t> </a:t>
            </a:r>
            <a:r>
              <a:rPr lang="en-US" altLang="zh-CN" sz="1600" dirty="0"/>
              <a:t>in</a:t>
            </a:r>
            <a:r>
              <a:rPr lang="zh-CN" altLang="en-US" sz="1600" dirty="0"/>
              <a:t> </a:t>
            </a:r>
            <a:r>
              <a:rPr lang="en-US" altLang="zh-CN" sz="1600" i="1" dirty="0"/>
              <a:t>teaming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many</a:t>
            </a:r>
            <a:r>
              <a:rPr lang="zh-CN" altLang="en-US" sz="1600" dirty="0"/>
              <a:t> </a:t>
            </a:r>
            <a:r>
              <a:rPr lang="en-US" altLang="zh-CN" sz="1600" dirty="0"/>
              <a:t>other</a:t>
            </a:r>
            <a:r>
              <a:rPr lang="zh-CN" altLang="en-US" sz="1600" dirty="0"/>
              <a:t> </a:t>
            </a:r>
            <a:r>
              <a:rPr lang="en-US" altLang="zh-CN" sz="1600" dirty="0"/>
              <a:t>applications</a:t>
            </a:r>
            <a:r>
              <a:rPr lang="zh-CN" altLang="en-US" sz="1600" dirty="0"/>
              <a:t> </a:t>
            </a:r>
            <a:r>
              <a:rPr lang="en-US" altLang="zh-CN" sz="1600" dirty="0"/>
              <a:t>than</a:t>
            </a:r>
            <a:r>
              <a:rPr lang="zh-CN" altLang="en-US" sz="1600" dirty="0"/>
              <a:t> </a:t>
            </a:r>
            <a:r>
              <a:rPr lang="en-US" altLang="zh-CN" sz="1600" b="1" dirty="0"/>
              <a:t>Similarity/Proximity</a:t>
            </a:r>
            <a:r>
              <a:rPr lang="en-US" altLang="zh-CN" sz="1600" dirty="0"/>
              <a:t>.</a:t>
            </a:r>
            <a:endParaRPr lang="en-US" sz="16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21C335-3507-F540-8F4C-D23B4C2635DB}"/>
              </a:ext>
            </a:extLst>
          </p:cNvPr>
          <p:cNvSpPr>
            <a:spLocks/>
          </p:cNvSpPr>
          <p:nvPr/>
        </p:nvSpPr>
        <p:spPr>
          <a:xfrm>
            <a:off x="1905000" y="2410750"/>
            <a:ext cx="1572113" cy="15603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25" name="Picture 14" descr="C:\Users\1\Desktop\blue_副本.png">
            <a:extLst>
              <a:ext uri="{FF2B5EF4-FFF2-40B4-BE49-F238E27FC236}">
                <a16:creationId xmlns:a16="http://schemas.microsoft.com/office/drawing/2014/main" id="{CF4E25A6-7C57-DF49-917F-B523E3B30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025719" y="2243854"/>
            <a:ext cx="852218" cy="111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C:\Users\1\Desktop\blue_副本.png">
            <a:extLst>
              <a:ext uri="{FF2B5EF4-FFF2-40B4-BE49-F238E27FC236}">
                <a16:creationId xmlns:a16="http://schemas.microsoft.com/office/drawing/2014/main" id="{AB4312B9-2491-6642-B4A2-2ECBF92D0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517066" y="3006031"/>
            <a:ext cx="867792" cy="11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C:\Users\1\Desktop\blue_副本.png">
            <a:extLst>
              <a:ext uri="{FF2B5EF4-FFF2-40B4-BE49-F238E27FC236}">
                <a16:creationId xmlns:a16="http://schemas.microsoft.com/office/drawing/2014/main" id="{01905541-AE40-4D4C-B13B-AE75CD823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899898" y="2886836"/>
            <a:ext cx="848043" cy="1113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C:\Users\1\Desktop\blue_副本.png">
            <a:extLst>
              <a:ext uri="{FF2B5EF4-FFF2-40B4-BE49-F238E27FC236}">
                <a16:creationId xmlns:a16="http://schemas.microsoft.com/office/drawing/2014/main" id="{877483D5-338A-8F41-9F08-7550DBA7C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9323" y="2367917"/>
            <a:ext cx="848617" cy="111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C:\Users\1\Desktop\blue_副本.png">
            <a:extLst>
              <a:ext uri="{FF2B5EF4-FFF2-40B4-BE49-F238E27FC236}">
                <a16:creationId xmlns:a16="http://schemas.microsoft.com/office/drawing/2014/main" id="{FA81EB02-4F00-AC43-BBA4-1DC1DB742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53448" y="2354755"/>
            <a:ext cx="393301" cy="51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4" descr="C:\Users\1\Desktop\blue_副本.png">
            <a:extLst>
              <a:ext uri="{FF2B5EF4-FFF2-40B4-BE49-F238E27FC236}">
                <a16:creationId xmlns:a16="http://schemas.microsoft.com/office/drawing/2014/main" id="{DC7F6E87-1C06-7541-86F3-3EC7922B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38452" y="2528074"/>
            <a:ext cx="393176" cy="5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4" descr="C:\Users\1\Desktop\blue_副本.png">
            <a:extLst>
              <a:ext uri="{FF2B5EF4-FFF2-40B4-BE49-F238E27FC236}">
                <a16:creationId xmlns:a16="http://schemas.microsoft.com/office/drawing/2014/main" id="{88E02491-EF71-6641-BE72-FAFD1283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24323" y="2642669"/>
            <a:ext cx="393176" cy="5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C:\Users\1\Desktop\blue_副本.png">
            <a:extLst>
              <a:ext uri="{FF2B5EF4-FFF2-40B4-BE49-F238E27FC236}">
                <a16:creationId xmlns:a16="http://schemas.microsoft.com/office/drawing/2014/main" id="{E7863776-206E-204E-A5BB-247181632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977" y="3252593"/>
            <a:ext cx="326642" cy="42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C:\Users\1\Desktop\blue_副本.png">
            <a:extLst>
              <a:ext uri="{FF2B5EF4-FFF2-40B4-BE49-F238E27FC236}">
                <a16:creationId xmlns:a16="http://schemas.microsoft.com/office/drawing/2014/main" id="{18422AC2-FCDA-2343-A3A2-7F7F830B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610" y="3397043"/>
            <a:ext cx="283497" cy="37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C:\Users\1\Desktop\blue_副本.png">
            <a:extLst>
              <a:ext uri="{FF2B5EF4-FFF2-40B4-BE49-F238E27FC236}">
                <a16:creationId xmlns:a16="http://schemas.microsoft.com/office/drawing/2014/main" id="{5DD39575-5A61-0A48-B345-952CF50DE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731" y="3481030"/>
            <a:ext cx="356997" cy="46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C:\Users\1\Desktop\blue_副本.png">
            <a:extLst>
              <a:ext uri="{FF2B5EF4-FFF2-40B4-BE49-F238E27FC236}">
                <a16:creationId xmlns:a16="http://schemas.microsoft.com/office/drawing/2014/main" id="{0A6AE096-D38E-A049-BD50-75A73F46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99481" y="2366897"/>
            <a:ext cx="377394" cy="4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C:\Users\1\Desktop\blue_副本.png">
            <a:extLst>
              <a:ext uri="{FF2B5EF4-FFF2-40B4-BE49-F238E27FC236}">
                <a16:creationId xmlns:a16="http://schemas.microsoft.com/office/drawing/2014/main" id="{607AB64E-EC7C-E64F-9715-7C014512B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374959" y="2675088"/>
            <a:ext cx="357406" cy="46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4" descr="C:\Users\1\Desktop\blue_副本.png">
            <a:extLst>
              <a:ext uri="{FF2B5EF4-FFF2-40B4-BE49-F238E27FC236}">
                <a16:creationId xmlns:a16="http://schemas.microsoft.com/office/drawing/2014/main" id="{0910CD21-F568-7E44-BBE9-478093CAB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058225" y="2607520"/>
            <a:ext cx="388157" cy="50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C:\Users\1\Desktop\blue_副本.png">
            <a:extLst>
              <a:ext uri="{FF2B5EF4-FFF2-40B4-BE49-F238E27FC236}">
                <a16:creationId xmlns:a16="http://schemas.microsoft.com/office/drawing/2014/main" id="{6A9EF02B-3DCE-4A4F-A58A-5A0357FF3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40736" y="3198286"/>
            <a:ext cx="345766" cy="45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 descr="C:\Users\1\Desktop\blue_副本.png">
            <a:extLst>
              <a:ext uri="{FF2B5EF4-FFF2-40B4-BE49-F238E27FC236}">
                <a16:creationId xmlns:a16="http://schemas.microsoft.com/office/drawing/2014/main" id="{41C1C252-2D58-0E4C-8A1E-C788C429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899192" y="3378603"/>
            <a:ext cx="354708" cy="46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C:\Users\1\Desktop\blue_副本.png">
            <a:extLst>
              <a:ext uri="{FF2B5EF4-FFF2-40B4-BE49-F238E27FC236}">
                <a16:creationId xmlns:a16="http://schemas.microsoft.com/office/drawing/2014/main" id="{20DFE653-C1C8-134E-8665-F8ABB25AC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15712" y="3519153"/>
            <a:ext cx="356384" cy="467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79355C3-6853-ED44-9504-8F0934465D2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3733800" y="2414342"/>
            <a:ext cx="0" cy="1556708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D46F2DF-0918-5840-BA6A-566BF0EA387B}"/>
              </a:ext>
            </a:extLst>
          </p:cNvPr>
          <p:cNvCxnSpPr>
            <a:cxnSpLocks noChangeAspect="1"/>
          </p:cNvCxnSpPr>
          <p:nvPr/>
        </p:nvCxnSpPr>
        <p:spPr>
          <a:xfrm>
            <a:off x="3737275" y="3971050"/>
            <a:ext cx="220632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F9BA21F-B3E9-4B45-A6CF-6E4C23A7D871}"/>
              </a:ext>
            </a:extLst>
          </p:cNvPr>
          <p:cNvCxnSpPr>
            <a:cxnSpLocks/>
          </p:cNvCxnSpPr>
          <p:nvPr/>
        </p:nvCxnSpPr>
        <p:spPr>
          <a:xfrm flipV="1">
            <a:off x="6191659" y="4143217"/>
            <a:ext cx="967057" cy="35441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4" descr="C:\Users\1\Desktop\blue_副本.png">
            <a:extLst>
              <a:ext uri="{FF2B5EF4-FFF2-40B4-BE49-F238E27FC236}">
                <a16:creationId xmlns:a16="http://schemas.microsoft.com/office/drawing/2014/main" id="{22746FF6-2AB5-3946-B283-C614264D6F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523354" y="3829653"/>
            <a:ext cx="370217" cy="485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4" descr="C:\Users\1\Desktop\blue_副本.png">
            <a:extLst>
              <a:ext uri="{FF2B5EF4-FFF2-40B4-BE49-F238E27FC236}">
                <a16:creationId xmlns:a16="http://schemas.microsoft.com/office/drawing/2014/main" id="{A6E75FED-C9A5-724A-8894-11C4994F7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73" y="3018954"/>
            <a:ext cx="365477" cy="47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C:\Users\1\Desktop\blue_副本.png">
            <a:extLst>
              <a:ext uri="{FF2B5EF4-FFF2-40B4-BE49-F238E27FC236}">
                <a16:creationId xmlns:a16="http://schemas.microsoft.com/office/drawing/2014/main" id="{7E7755A6-45A6-524F-ABF1-7B3EA0A3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55027" y="3774177"/>
            <a:ext cx="351487" cy="46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14" descr="C:\Users\1\Desktop\blue_副本.png">
            <a:extLst>
              <a:ext uri="{FF2B5EF4-FFF2-40B4-BE49-F238E27FC236}">
                <a16:creationId xmlns:a16="http://schemas.microsoft.com/office/drawing/2014/main" id="{7B5C4B58-B2B5-0346-ABA4-CA802009F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duotone>
              <a:prstClr val="black"/>
              <a:srgbClr val="0070C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6522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348316" y="2856209"/>
            <a:ext cx="392442" cy="515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reeform 47">
            <a:extLst>
              <a:ext uri="{FF2B5EF4-FFF2-40B4-BE49-F238E27FC236}">
                <a16:creationId xmlns:a16="http://schemas.microsoft.com/office/drawing/2014/main" id="{1DE4D3D4-4D1D-6F46-9994-30BBC98F7F68}"/>
              </a:ext>
            </a:extLst>
          </p:cNvPr>
          <p:cNvSpPr/>
          <p:nvPr/>
        </p:nvSpPr>
        <p:spPr>
          <a:xfrm>
            <a:off x="6172200" y="2684099"/>
            <a:ext cx="2164645" cy="1821789"/>
          </a:xfrm>
          <a:custGeom>
            <a:avLst/>
            <a:gdLst>
              <a:gd name="connsiteX0" fmla="*/ 0 w 3486150"/>
              <a:gd name="connsiteY0" fmla="*/ 2214562 h 2214562"/>
              <a:gd name="connsiteX1" fmla="*/ 1457325 w 3486150"/>
              <a:gd name="connsiteY1" fmla="*/ 1928812 h 2214562"/>
              <a:gd name="connsiteX2" fmla="*/ 1843088 w 3486150"/>
              <a:gd name="connsiteY2" fmla="*/ 1557337 h 2214562"/>
              <a:gd name="connsiteX3" fmla="*/ 2057400 w 3486150"/>
              <a:gd name="connsiteY3" fmla="*/ 957262 h 2214562"/>
              <a:gd name="connsiteX4" fmla="*/ 2700338 w 3486150"/>
              <a:gd name="connsiteY4" fmla="*/ 971550 h 2214562"/>
              <a:gd name="connsiteX5" fmla="*/ 3228975 w 3486150"/>
              <a:gd name="connsiteY5" fmla="*/ 614362 h 2214562"/>
              <a:gd name="connsiteX6" fmla="*/ 3486150 w 3486150"/>
              <a:gd name="connsiteY6" fmla="*/ 0 h 2214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6150" h="2214562">
                <a:moveTo>
                  <a:pt x="0" y="2214562"/>
                </a:moveTo>
                <a:cubicBezTo>
                  <a:pt x="575072" y="2126455"/>
                  <a:pt x="1150144" y="2038349"/>
                  <a:pt x="1457325" y="1928812"/>
                </a:cubicBezTo>
                <a:cubicBezTo>
                  <a:pt x="1764506" y="1819274"/>
                  <a:pt x="1743076" y="1719262"/>
                  <a:pt x="1843088" y="1557337"/>
                </a:cubicBezTo>
                <a:cubicBezTo>
                  <a:pt x="1943100" y="1395412"/>
                  <a:pt x="1914525" y="1054893"/>
                  <a:pt x="2057400" y="957262"/>
                </a:cubicBezTo>
                <a:cubicBezTo>
                  <a:pt x="2200275" y="859631"/>
                  <a:pt x="2505076" y="1028700"/>
                  <a:pt x="2700338" y="971550"/>
                </a:cubicBezTo>
                <a:cubicBezTo>
                  <a:pt x="2895600" y="914400"/>
                  <a:pt x="3098006" y="776287"/>
                  <a:pt x="3228975" y="614362"/>
                </a:cubicBezTo>
                <a:cubicBezTo>
                  <a:pt x="3359944" y="452437"/>
                  <a:pt x="3443288" y="97631"/>
                  <a:pt x="3486150" y="0"/>
                </a:cubicBezTo>
              </a:path>
            </a:pathLst>
          </a:custGeom>
          <a:noFill/>
          <a:ln w="12700" cap="flat">
            <a:solidFill>
              <a:schemeClr val="tx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uFillTx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CCA6A2-CC35-7745-996A-AC2E8D316A4B}"/>
              </a:ext>
            </a:extLst>
          </p:cNvPr>
          <p:cNvSpPr/>
          <p:nvPr/>
        </p:nvSpPr>
        <p:spPr>
          <a:xfrm>
            <a:off x="7631405" y="2382013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</a:rPr>
              <a:t>goal</a:t>
            </a:r>
            <a:endParaRPr lang="en-US" dirty="0">
              <a:solidFill>
                <a:srgbClr val="0432FF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1052CE9-0AFA-594F-BBD7-6AA4491501B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6188660" y="2334011"/>
            <a:ext cx="0" cy="216362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C804692-7952-AC4C-B8C9-D3173D40EBC1}"/>
              </a:ext>
            </a:extLst>
          </p:cNvPr>
          <p:cNvCxnSpPr>
            <a:cxnSpLocks noChangeAspect="1"/>
          </p:cNvCxnSpPr>
          <p:nvPr/>
        </p:nvCxnSpPr>
        <p:spPr>
          <a:xfrm>
            <a:off x="6188660" y="4497633"/>
            <a:ext cx="2498705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E70D3E3-6A57-0044-9B6F-D384D607697C}"/>
              </a:ext>
            </a:extLst>
          </p:cNvPr>
          <p:cNvCxnSpPr>
            <a:cxnSpLocks/>
          </p:cNvCxnSpPr>
          <p:nvPr/>
        </p:nvCxnSpPr>
        <p:spPr>
          <a:xfrm flipV="1">
            <a:off x="7141309" y="3432183"/>
            <a:ext cx="207007" cy="6910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EFBBC3B-AF97-434C-B4CA-96D97CFEC996}"/>
              </a:ext>
            </a:extLst>
          </p:cNvPr>
          <p:cNvCxnSpPr>
            <a:cxnSpLocks/>
          </p:cNvCxnSpPr>
          <p:nvPr/>
        </p:nvCxnSpPr>
        <p:spPr>
          <a:xfrm flipV="1">
            <a:off x="7348316" y="3391743"/>
            <a:ext cx="578705" cy="404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21921F5-E762-9641-9BD6-4B4F480A6866}"/>
              </a:ext>
            </a:extLst>
          </p:cNvPr>
          <p:cNvCxnSpPr>
            <a:cxnSpLocks/>
          </p:cNvCxnSpPr>
          <p:nvPr/>
        </p:nvCxnSpPr>
        <p:spPr>
          <a:xfrm flipV="1">
            <a:off x="7927647" y="2699041"/>
            <a:ext cx="408572" cy="71310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34AD8C6D-C2E8-F442-AF1F-773284124E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716" y="4139582"/>
            <a:ext cx="640080" cy="64008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7569E176-532F-5342-9FC3-0454E5CFB42B}"/>
              </a:ext>
            </a:extLst>
          </p:cNvPr>
          <p:cNvSpPr/>
          <p:nvPr/>
        </p:nvSpPr>
        <p:spPr>
          <a:xfrm>
            <a:off x="3816003" y="405087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Proximity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42CDC6B-4C7B-8146-8504-C96561801EB1}"/>
              </a:ext>
            </a:extLst>
          </p:cNvPr>
          <p:cNvSpPr/>
          <p:nvPr/>
        </p:nvSpPr>
        <p:spPr>
          <a:xfrm>
            <a:off x="5309345" y="4649569"/>
            <a:ext cx="3803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Preserving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complementary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relationships</a:t>
            </a:r>
            <a:r>
              <a:rPr lang="zh-CN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  <a:endParaRPr lang="en-US" dirty="0"/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B72F56F9-87DA-9C43-8D88-BD8C451FB29D}"/>
              </a:ext>
            </a:extLst>
          </p:cNvPr>
          <p:cNvSpPr/>
          <p:nvPr/>
        </p:nvSpPr>
        <p:spPr>
          <a:xfrm rot="19018330">
            <a:off x="5393023" y="4437066"/>
            <a:ext cx="304800" cy="214148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A92A38F-136B-8F4F-97E2-502B18A164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845" y="210595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1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48" grpId="0" animBg="1"/>
      <p:bldP spid="50" grpId="0"/>
      <p:bldP spid="66" grpId="0"/>
      <p:bldP spid="67" grpId="0"/>
      <p:bldP spid="6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TUBE:</a:t>
            </a:r>
            <a:r>
              <a:rPr lang="zh-CN" altLang="en-US" dirty="0"/>
              <a:t> </a:t>
            </a:r>
            <a:r>
              <a:rPr lang="en-US" altLang="zh-CN" u="sng" dirty="0"/>
              <a:t>E</a:t>
            </a:r>
            <a:r>
              <a:rPr lang="en-US" altLang="zh-CN" dirty="0"/>
              <a:t>mbedding</a:t>
            </a:r>
            <a:r>
              <a:rPr lang="zh-CN" altLang="en-US" dirty="0"/>
              <a:t> </a:t>
            </a:r>
            <a:r>
              <a:rPr lang="en-US" altLang="zh-CN" u="sng" dirty="0"/>
              <a:t>B</a:t>
            </a:r>
            <a:r>
              <a:rPr lang="en-US" altLang="zh-CN" dirty="0"/>
              <a:t>ehavior</a:t>
            </a:r>
            <a:r>
              <a:rPr lang="zh-CN" altLang="en-US" dirty="0"/>
              <a:t> </a:t>
            </a:r>
            <a:r>
              <a:rPr lang="en-US" altLang="zh-CN" dirty="0" err="1"/>
              <a:t>o</a:t>
            </a:r>
            <a:r>
              <a:rPr lang="en-US" altLang="zh-CN" u="sng" dirty="0" err="1"/>
              <a:t>UT</a:t>
            </a:r>
            <a:r>
              <a:rPr lang="en-US" altLang="zh-CN" dirty="0" err="1"/>
              <a:t>comes</a:t>
            </a: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087368-9688-B44C-AD59-FA5A4AC0D09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08476" y="1297909"/>
            <a:ext cx="0" cy="36576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61690E9-4C6E-C046-A084-A0F182E616F4}"/>
              </a:ext>
            </a:extLst>
          </p:cNvPr>
          <p:cNvCxnSpPr>
            <a:cxnSpLocks noChangeAspect="1"/>
          </p:cNvCxnSpPr>
          <p:nvPr/>
        </p:nvCxnSpPr>
        <p:spPr>
          <a:xfrm>
            <a:off x="408476" y="4955509"/>
            <a:ext cx="36576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03FBEA-E675-504A-81EE-6CF942EE1880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426855" y="3109456"/>
            <a:ext cx="1827674" cy="18288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0323F3-0B6F-014E-BCD6-552D5FD55B1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266404" y="1629163"/>
            <a:ext cx="1462139" cy="1463040"/>
          </a:xfrm>
          <a:prstGeom prst="line">
            <a:avLst/>
          </a:prstGeom>
          <a:ln w="28575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c 8">
            <a:extLst>
              <a:ext uri="{FF2B5EF4-FFF2-40B4-BE49-F238E27FC236}">
                <a16:creationId xmlns:a16="http://schemas.microsoft.com/office/drawing/2014/main" id="{92B40C27-8195-9D41-9669-7DD1831E0952}"/>
              </a:ext>
            </a:extLst>
          </p:cNvPr>
          <p:cNvSpPr>
            <a:spLocks noChangeAspect="1"/>
          </p:cNvSpPr>
          <p:nvPr/>
        </p:nvSpPr>
        <p:spPr>
          <a:xfrm rot="8017955">
            <a:off x="1727479" y="2519814"/>
            <a:ext cx="1097280" cy="1097280"/>
          </a:xfrm>
          <a:prstGeom prst="arc">
            <a:avLst>
              <a:gd name="adj1" fmla="val 16200000"/>
              <a:gd name="adj2" fmla="val 5410701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FA8F39-48C8-3B4D-B226-C409C61CB7E0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845572" y="1254534"/>
            <a:ext cx="1463040" cy="14630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44658E-C6D1-9F45-BD72-9B3DEAF80D0B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663486" y="2005126"/>
            <a:ext cx="1463040" cy="146304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7B9886-5337-8542-B8AE-405F48AD7B91}"/>
              </a:ext>
            </a:extLst>
          </p:cNvPr>
          <p:cNvCxnSpPr>
            <a:cxnSpLocks/>
          </p:cNvCxnSpPr>
          <p:nvPr/>
        </p:nvCxnSpPr>
        <p:spPr>
          <a:xfrm flipV="1">
            <a:off x="408476" y="3068454"/>
            <a:ext cx="206932" cy="1887055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11947F4-6975-0A4A-9758-A4A0C889A0D8}"/>
              </a:ext>
            </a:extLst>
          </p:cNvPr>
          <p:cNvCxnSpPr>
            <a:cxnSpLocks/>
          </p:cNvCxnSpPr>
          <p:nvPr/>
        </p:nvCxnSpPr>
        <p:spPr>
          <a:xfrm flipV="1">
            <a:off x="621911" y="2201118"/>
            <a:ext cx="793742" cy="867336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B3BB815-94FE-4341-9DA4-294E068BB6EA}"/>
              </a:ext>
            </a:extLst>
          </p:cNvPr>
          <p:cNvCxnSpPr>
            <a:cxnSpLocks/>
          </p:cNvCxnSpPr>
          <p:nvPr/>
        </p:nvCxnSpPr>
        <p:spPr>
          <a:xfrm flipV="1">
            <a:off x="1427528" y="1850486"/>
            <a:ext cx="1268795" cy="369219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DBE9F5-EC00-BB42-9226-4C16607E33F1}"/>
              </a:ext>
            </a:extLst>
          </p:cNvPr>
          <p:cNvCxnSpPr>
            <a:cxnSpLocks/>
          </p:cNvCxnSpPr>
          <p:nvPr/>
        </p:nvCxnSpPr>
        <p:spPr>
          <a:xfrm flipV="1">
            <a:off x="408475" y="4747027"/>
            <a:ext cx="1019053" cy="19123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8E8217A-A096-384D-AA14-8ABD0214422B}"/>
              </a:ext>
            </a:extLst>
          </p:cNvPr>
          <p:cNvCxnSpPr>
            <a:cxnSpLocks/>
          </p:cNvCxnSpPr>
          <p:nvPr/>
        </p:nvCxnSpPr>
        <p:spPr>
          <a:xfrm flipV="1">
            <a:off x="1427528" y="4023856"/>
            <a:ext cx="209165" cy="723170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94B4F5-EBDF-2941-A51E-89B44EB0C4E1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628559" y="3618304"/>
            <a:ext cx="499314" cy="405551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D2216E0-3FF7-A644-8036-78A60D406B5E}"/>
              </a:ext>
            </a:extLst>
          </p:cNvPr>
          <p:cNvCxnSpPr>
            <a:cxnSpLocks/>
          </p:cNvCxnSpPr>
          <p:nvPr/>
        </p:nvCxnSpPr>
        <p:spPr>
          <a:xfrm flipH="1">
            <a:off x="2127873" y="3092203"/>
            <a:ext cx="138532" cy="51512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C910B1-539A-114F-8B41-3E9D032493A4}"/>
              </a:ext>
            </a:extLst>
          </p:cNvPr>
          <p:cNvCxnSpPr>
            <a:cxnSpLocks/>
          </p:cNvCxnSpPr>
          <p:nvPr/>
        </p:nvCxnSpPr>
        <p:spPr>
          <a:xfrm>
            <a:off x="2706003" y="1843616"/>
            <a:ext cx="369540" cy="38146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1B6A680-89FF-FC48-AB76-4658EFDF6C8C}"/>
              </a:ext>
            </a:extLst>
          </p:cNvPr>
          <p:cNvSpPr>
            <a:spLocks noChangeAspect="1"/>
          </p:cNvSpPr>
          <p:nvPr/>
        </p:nvSpPr>
        <p:spPr>
          <a:xfrm>
            <a:off x="2664258" y="1794671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822605-E07C-D240-80C0-2AF179BAE994}"/>
              </a:ext>
            </a:extLst>
          </p:cNvPr>
          <p:cNvSpPr>
            <a:spLocks noChangeAspect="1"/>
          </p:cNvSpPr>
          <p:nvPr/>
        </p:nvSpPr>
        <p:spPr>
          <a:xfrm>
            <a:off x="2092264" y="3538367"/>
            <a:ext cx="91440" cy="9144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32667E5-B481-EF4E-97A9-79F0F897DA61}"/>
              </a:ext>
            </a:extLst>
          </p:cNvPr>
          <p:cNvSpPr txBox="1"/>
          <p:nvPr/>
        </p:nvSpPr>
        <p:spPr>
          <a:xfrm>
            <a:off x="1984642" y="3509262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Hans" sz="28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359C9B-09BF-214F-917C-9500DD74FF58}"/>
              </a:ext>
            </a:extLst>
          </p:cNvPr>
          <p:cNvSpPr txBox="1"/>
          <p:nvPr/>
        </p:nvSpPr>
        <p:spPr>
          <a:xfrm>
            <a:off x="2341110" y="1252477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Hans" sz="28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4B639D-55C6-0D4A-B2FD-B3B509971A13}"/>
              </a:ext>
            </a:extLst>
          </p:cNvPr>
          <p:cNvSpPr txBox="1"/>
          <p:nvPr/>
        </p:nvSpPr>
        <p:spPr>
          <a:xfrm>
            <a:off x="2325368" y="2809138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800" b="1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en-US" sz="2800" b="1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289CA-AC1C-984B-B5EB-3026ED054A28}"/>
                  </a:ext>
                </a:extLst>
              </p:cNvPr>
              <p:cNvSpPr txBox="1"/>
              <p:nvPr/>
            </p:nvSpPr>
            <p:spPr>
              <a:xfrm>
                <a:off x="3051793" y="2076491"/>
                <a:ext cx="70243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Han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.</a:t>
                </a:r>
                <a:r>
                  <a:rPr lang="en-US" altLang="zh-Han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endParaRPr lang="en-US" sz="2800" baseline="-25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B289CA-AC1C-984B-B5EB-3026ED054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1793" y="2076491"/>
                <a:ext cx="702436" cy="523220"/>
              </a:xfrm>
              <a:prstGeom prst="rect">
                <a:avLst/>
              </a:prstGeom>
              <a:blipFill>
                <a:blip r:embed="rId3"/>
                <a:stretch>
                  <a:fillRect l="-3571" t="-11905" r="-1607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Oval 25">
            <a:extLst>
              <a:ext uri="{FF2B5EF4-FFF2-40B4-BE49-F238E27FC236}">
                <a16:creationId xmlns:a16="http://schemas.microsoft.com/office/drawing/2014/main" id="{E0996FBD-6792-7A42-BC44-1764E182AB35}"/>
              </a:ext>
            </a:extLst>
          </p:cNvPr>
          <p:cNvSpPr>
            <a:spLocks noChangeAspect="1"/>
          </p:cNvSpPr>
          <p:nvPr/>
        </p:nvSpPr>
        <p:spPr>
          <a:xfrm>
            <a:off x="2198712" y="3014997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A1E7654-FFA2-6645-B9DB-593379B4CD3A}"/>
              </a:ext>
            </a:extLst>
          </p:cNvPr>
          <p:cNvSpPr/>
          <p:nvPr/>
        </p:nvSpPr>
        <p:spPr>
          <a:xfrm>
            <a:off x="49452" y="4870531"/>
            <a:ext cx="5186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2400" i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F763FE-AB6E-7344-9911-10699E2C17B2}"/>
                  </a:ext>
                </a:extLst>
              </p:cNvPr>
              <p:cNvSpPr txBox="1"/>
              <p:nvPr/>
            </p:nvSpPr>
            <p:spPr>
              <a:xfrm>
                <a:off x="2869569" y="1685454"/>
                <a:ext cx="2743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F763FE-AB6E-7344-9911-10699E2C1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569" y="1685454"/>
                <a:ext cx="274306" cy="430887"/>
              </a:xfrm>
              <a:prstGeom prst="rect">
                <a:avLst/>
              </a:prstGeom>
              <a:blipFill>
                <a:blip r:embed="rId4"/>
                <a:stretch>
                  <a:fillRect l="-8696" r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DB0619-ABE7-A343-B156-D68E7BAEA6D1}"/>
                  </a:ext>
                </a:extLst>
              </p:cNvPr>
              <p:cNvSpPr txBox="1"/>
              <p:nvPr/>
            </p:nvSpPr>
            <p:spPr>
              <a:xfrm>
                <a:off x="2167120" y="3133205"/>
                <a:ext cx="27430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3DB0619-ABE7-A343-B156-D68E7BAEA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120" y="3133205"/>
                <a:ext cx="274306" cy="430887"/>
              </a:xfrm>
              <a:prstGeom prst="rect">
                <a:avLst/>
              </a:prstGeom>
              <a:blipFill>
                <a:blip r:embed="rId5"/>
                <a:stretch>
                  <a:fillRect l="-9091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Pie 29">
            <a:extLst>
              <a:ext uri="{FF2B5EF4-FFF2-40B4-BE49-F238E27FC236}">
                <a16:creationId xmlns:a16="http://schemas.microsoft.com/office/drawing/2014/main" id="{32A3AA96-9354-AC4C-B16F-A3749A6FEEA0}"/>
              </a:ext>
            </a:extLst>
          </p:cNvPr>
          <p:cNvSpPr/>
          <p:nvPr/>
        </p:nvSpPr>
        <p:spPr>
          <a:xfrm rot="18887773">
            <a:off x="1748649" y="2562751"/>
            <a:ext cx="989150" cy="1064619"/>
          </a:xfrm>
          <a:prstGeom prst="pie">
            <a:avLst>
              <a:gd name="adj1" fmla="val 5445982"/>
              <a:gd name="adj2" fmla="val 16200000"/>
            </a:avLst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015785F-AD62-6F46-846C-37949A59FCA8}"/>
              </a:ext>
            </a:extLst>
          </p:cNvPr>
          <p:cNvSpPr/>
          <p:nvPr/>
        </p:nvSpPr>
        <p:spPr>
          <a:xfrm rot="18902910">
            <a:off x="1933514" y="1806486"/>
            <a:ext cx="2096580" cy="1107860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8EA5C1-CEB9-9E44-9405-C949B6C4094F}"/>
              </a:ext>
            </a:extLst>
          </p:cNvPr>
          <p:cNvCxnSpPr>
            <a:cxnSpLocks/>
          </p:cNvCxnSpPr>
          <p:nvPr/>
        </p:nvCxnSpPr>
        <p:spPr>
          <a:xfrm flipV="1">
            <a:off x="426855" y="1841860"/>
            <a:ext cx="2279148" cy="30963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B65093-4433-244D-88C3-82AC2926A5BC}"/>
              </a:ext>
            </a:extLst>
          </p:cNvPr>
          <p:cNvCxnSpPr>
            <a:cxnSpLocks/>
          </p:cNvCxnSpPr>
          <p:nvPr/>
        </p:nvCxnSpPr>
        <p:spPr>
          <a:xfrm flipV="1">
            <a:off x="426855" y="3595602"/>
            <a:ext cx="1701018" cy="13599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2853232-A6B2-8445-9D44-6FE8DB73BD9B}"/>
              </a:ext>
            </a:extLst>
          </p:cNvPr>
          <p:cNvSpPr/>
          <p:nvPr/>
        </p:nvSpPr>
        <p:spPr>
          <a:xfrm>
            <a:off x="947695" y="3707152"/>
            <a:ext cx="47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Han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5B495E-A25C-6A4F-8EB2-7DEB36AAAF76}"/>
              </a:ext>
            </a:extLst>
          </p:cNvPr>
          <p:cNvSpPr/>
          <p:nvPr/>
        </p:nvSpPr>
        <p:spPr>
          <a:xfrm>
            <a:off x="1018782" y="4162178"/>
            <a:ext cx="470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2400" dirty="0">
                <a:latin typeface="Arial" panose="020B0604020202020204" pitchFamily="34" charset="0"/>
                <a:cs typeface="Arial" panose="020B0604020202020204" pitchFamily="34" charset="0"/>
              </a:rPr>
              <a:t>θ</a:t>
            </a:r>
            <a:r>
              <a:rPr lang="en-US" altLang="zh-Han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1A732B-D282-4647-A69A-AF95C678EA76}"/>
              </a:ext>
            </a:extLst>
          </p:cNvPr>
          <p:cNvCxnSpPr>
            <a:cxnSpLocks/>
          </p:cNvCxnSpPr>
          <p:nvPr/>
        </p:nvCxnSpPr>
        <p:spPr>
          <a:xfrm>
            <a:off x="1034158" y="4122322"/>
            <a:ext cx="121763" cy="96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147076-F1D6-B744-B9F0-3CA8FFCA9C46}"/>
              </a:ext>
            </a:extLst>
          </p:cNvPr>
          <p:cNvCxnSpPr>
            <a:cxnSpLocks/>
          </p:cNvCxnSpPr>
          <p:nvPr/>
        </p:nvCxnSpPr>
        <p:spPr>
          <a:xfrm>
            <a:off x="991427" y="4411890"/>
            <a:ext cx="39438" cy="887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CA528E-A8A3-5F41-A38A-6B62766D64A3}"/>
                  </a:ext>
                </a:extLst>
              </p:cNvPr>
              <p:cNvSpPr/>
              <p:nvPr/>
            </p:nvSpPr>
            <p:spPr>
              <a:xfrm>
                <a:off x="4114800" y="1028700"/>
                <a:ext cx="1907453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Hans" sz="2000" b="1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m:t>p</m:t>
                    </m:r>
                  </m:oMath>
                </a14:m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project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plan</a:t>
                </a:r>
              </a:p>
              <a:p>
                <a:r>
                  <a:rPr lang="en-US" altLang="zh-CN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g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project</a:t>
                </a:r>
                <a:r>
                  <a: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goal</a:t>
                </a: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5CA528E-A8A3-5F41-A38A-6B62766D64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1028700"/>
                <a:ext cx="1907453" cy="707886"/>
              </a:xfrm>
              <a:prstGeom prst="rect">
                <a:avLst/>
              </a:prstGeom>
              <a:blipFill>
                <a:blip r:embed="rId6"/>
                <a:stretch>
                  <a:fillRect l="-3333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D7CBB524-B08F-954B-9290-F018BA8537B9}"/>
              </a:ext>
            </a:extLst>
          </p:cNvPr>
          <p:cNvSpPr/>
          <p:nvPr/>
        </p:nvSpPr>
        <p:spPr>
          <a:xfrm>
            <a:off x="4114800" y="1932603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achievement: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325F6B1-09DB-0645-948A-F4CC99077515}"/>
              </a:ext>
            </a:extLst>
          </p:cNvPr>
          <p:cNvSpPr/>
          <p:nvPr/>
        </p:nvSpPr>
        <p:spPr>
          <a:xfrm>
            <a:off x="4114800" y="2493265"/>
            <a:ext cx="2300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success: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863E40-6A7F-144A-92FC-51F9E3E84DA0}"/>
                  </a:ext>
                </a:extLst>
              </p:cNvPr>
              <p:cNvSpPr txBox="1"/>
              <p:nvPr/>
            </p:nvSpPr>
            <p:spPr>
              <a:xfrm>
                <a:off x="6376242" y="1826705"/>
                <a:ext cx="2540952" cy="519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𝐩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b="1" i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𝐠</m:t>
                              </m:r>
                            </m:e>
                          </m:d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𝐠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1" i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600" dirty="0">
                  <a:latin typeface="Times" pitchFamily="2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C863E40-6A7F-144A-92FC-51F9E3E84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242" y="1826705"/>
                <a:ext cx="2540952" cy="519245"/>
              </a:xfrm>
              <a:prstGeom prst="rect">
                <a:avLst/>
              </a:prstGeom>
              <a:blipFill>
                <a:blip r:embed="rId7"/>
                <a:stretch>
                  <a:fillRect l="-498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E78453-8E3D-314B-A5E0-4AEE305A93A8}"/>
                  </a:ext>
                </a:extLst>
              </p:cNvPr>
              <p:cNvSpPr txBox="1"/>
              <p:nvPr/>
            </p:nvSpPr>
            <p:spPr>
              <a:xfrm>
                <a:off x="4192565" y="2812289"/>
                <a:ext cx="4929363" cy="806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zh-CN" alt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altLang="zh-CN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400" b="1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𝐠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zh-CN" alt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&lt;1;</m:t>
                                </m:r>
                              </m:e>
                            </m:mr>
                            <m:m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1" i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𝐩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400" b="0" i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400" b="1" i="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𝐩</m:t>
                                                </m:r>
                                              </m:e>
                                            </m:d>
                                            <m:d>
                                              <m:dPr>
                                                <m:begChr m:val="‖"/>
                                                <m:endChr m:val="‖"/>
                                                <m:ctrlPr>
                                                  <a:rPr lang="en-US" altLang="zh-CN" sz="1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altLang="zh-CN" sz="1400" b="1" i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𝐠</m:t>
                                                </m:r>
                                              </m:e>
                                            </m:d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lang="en-US" altLang="zh-CN" sz="1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altLang="zh-CN" sz="1400" b="1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𝐩</m:t>
                                            </m:r>
                                            <m:r>
                                              <a:rPr lang="en-US" altLang="zh-CN" sz="1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∙</m:t>
                                            </m:r>
                                            <m:r>
                                              <a:rPr lang="en-US" altLang="zh-CN" sz="1400" b="1" i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𝐠</m:t>
                                            </m:r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14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rad>
                                  </m:num>
                                  <m:den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400" b="1" i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𝐠</m:t>
                                        </m:r>
                                      </m:e>
                                    </m:d>
                                  </m:den>
                                </m:f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4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if</m:t>
                                </m:r>
                                <m:r>
                                  <a:rPr lang="zh-CN" altLang="en-US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40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  <m:d>
                                  <m:d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d>
                                <m:r>
                                  <a:rPr lang="en-US" altLang="zh-CN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</m:t>
                                </m:r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FE78453-8E3D-314B-A5E0-4AEE305A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565" y="2812289"/>
                <a:ext cx="4929363" cy="806183"/>
              </a:xfrm>
              <a:prstGeom prst="rect">
                <a:avLst/>
              </a:prstGeom>
              <a:blipFill>
                <a:blip r:embed="rId8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Picture 42">
            <a:extLst>
              <a:ext uri="{FF2B5EF4-FFF2-40B4-BE49-F238E27FC236}">
                <a16:creationId xmlns:a16="http://schemas.microsoft.com/office/drawing/2014/main" id="{9CD3B01F-6486-8247-A679-C132A507BD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000" y="4050797"/>
            <a:ext cx="3803241" cy="1470118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66437BF-AFDB-E748-8369-9A996AE3F3DB}"/>
              </a:ext>
            </a:extLst>
          </p:cNvPr>
          <p:cNvSpPr/>
          <p:nvPr/>
        </p:nvSpPr>
        <p:spPr>
          <a:xfrm>
            <a:off x="4114800" y="3697026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Optimization: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170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E7EBB-2B94-A246-856A-700B6A6DA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409" y="5384292"/>
            <a:ext cx="457200" cy="292608"/>
          </a:xfrm>
        </p:spPr>
        <p:txBody>
          <a:bodyPr/>
          <a:lstStyle/>
          <a:p>
            <a:fld id="{15A89BE7-9C09-B54B-AE00-F932879BA72A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11CA3B7-A3D1-AA4A-9172-7BA649238D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45558"/>
              </p:ext>
            </p:extLst>
          </p:nvPr>
        </p:nvGraphicFramePr>
        <p:xfrm>
          <a:off x="114300" y="1639286"/>
          <a:ext cx="8915400" cy="3048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62300">
                  <a:extLst>
                    <a:ext uri="{9D8B030D-6E8A-4147-A177-3AD203B41FA5}">
                      <a16:colId xmlns:a16="http://schemas.microsoft.com/office/drawing/2014/main" val="26811578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4758259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7725740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1643791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42284576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23299803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3914956711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17626488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3755792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zh-CN" altLang="en-US" sz="1200" i="1" dirty="0"/>
                        <a:t>*</a:t>
                      </a:r>
                      <a:r>
                        <a:rPr lang="en-US" altLang="zh-CN" sz="1200" i="1" dirty="0"/>
                        <a:t>HMR</a:t>
                      </a:r>
                      <a:r>
                        <a:rPr lang="zh-CN" altLang="en-US" sz="1200" i="1" dirty="0"/>
                        <a:t> </a:t>
                      </a:r>
                      <a:r>
                        <a:rPr lang="en-US" altLang="zh-CN" sz="1200" i="1" dirty="0"/>
                        <a:t>=</a:t>
                      </a:r>
                      <a:r>
                        <a:rPr lang="zh-CN" altLang="en-US" sz="1200" i="1" dirty="0"/>
                        <a:t> </a:t>
                      </a:r>
                      <a:r>
                        <a:rPr lang="en-US" altLang="zh-CN" sz="1200" i="1" dirty="0"/>
                        <a:t>Harmonic Mean of Ranks</a:t>
                      </a:r>
                      <a:endParaRPr lang="en-US" sz="1200" i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Venue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Author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Keyword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/>
                        <a:t>Reference</a:t>
                      </a:r>
                      <a:endParaRPr lang="en-US" sz="14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05235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R@10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HMR</a:t>
                      </a:r>
                      <a:r>
                        <a:rPr lang="zh-CN" altLang="en-US" sz="1400" dirty="0"/>
                        <a:t>*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R@10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HMR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R@10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HMR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R@10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HMR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6556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LINE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(Tang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WWW’15)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3.88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50.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0.28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627.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0.21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569.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0.05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2773.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4033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node2vec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(Grover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and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 err="1"/>
                        <a:t>Leskovec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KDD’16)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3.09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67.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0.30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840.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0.36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455.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0.05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4032.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9449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VERSE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Tsitsulin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WWW’18)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4.57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53.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0.37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667.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0.42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415.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0.08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2555.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042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BiNE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(Gao,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SIGIR’18)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5.13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44.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0.72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418.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0.81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218.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0.12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1798.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85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metapath2vec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(Dong,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KDD’17)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5.62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42.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0.81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368.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1.03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163.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0.13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1863.</a:t>
                      </a:r>
                      <a:endParaRPr lang="en-US" sz="1400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018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LearnSuc</a:t>
                      </a:r>
                      <a:r>
                        <a:rPr lang="zh-CN" altLang="en-US" sz="1400" dirty="0"/>
                        <a:t> </a:t>
                      </a:r>
                      <a:r>
                        <a:rPr lang="en-US" altLang="zh-CN" sz="1200" dirty="0"/>
                        <a:t>(Wang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et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al.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KDD’18)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10.06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28.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1.33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231.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0.80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199.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0.15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dirty="0"/>
                        <a:t>1280.</a:t>
                      </a:r>
                      <a:endParaRPr lang="en-US" sz="1400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053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TUBE</a:t>
                      </a:r>
                      <a:r>
                        <a:rPr lang="zh-CN" altLang="en-US" sz="1400" b="1" dirty="0"/>
                        <a:t> </a:t>
                      </a:r>
                      <a:r>
                        <a:rPr lang="en-US" altLang="zh-CN" sz="1200" b="1" dirty="0"/>
                        <a:t>(Wang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et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al.</a:t>
                      </a:r>
                      <a:r>
                        <a:rPr lang="zh-CN" altLang="en-US" sz="1200" b="1" dirty="0"/>
                        <a:t> </a:t>
                      </a:r>
                      <a:r>
                        <a:rPr lang="en-US" altLang="zh-CN" sz="1200" b="1" dirty="0"/>
                        <a:t>KDD’19)</a:t>
                      </a:r>
                      <a:endParaRPr lang="en-US" sz="1400" b="1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14.93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12.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2.96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59.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1.25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147.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0.24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650.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817906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↑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166%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↓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30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↑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265%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↓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309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↑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21%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↓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16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↑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85%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dirty="0">
                          <a:solidFill>
                            <a:srgbClr val="0432FF"/>
                          </a:solidFill>
                        </a:rPr>
                        <a:t>↓</a:t>
                      </a:r>
                      <a:r>
                        <a:rPr lang="en-US" altLang="zh-CN" sz="1400" b="1" dirty="0">
                          <a:solidFill>
                            <a:srgbClr val="0432FF"/>
                          </a:solidFill>
                        </a:rPr>
                        <a:t>1148</a:t>
                      </a:r>
                      <a:endParaRPr lang="en-US" sz="1400" b="1" dirty="0">
                        <a:solidFill>
                          <a:srgbClr val="0432FF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70614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4A7072CA-99BE-9246-BEF1-1236A2D02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7FEE28-2A68-F246-A742-244BCBA16D73}"/>
              </a:ext>
            </a:extLst>
          </p:cNvPr>
          <p:cNvSpPr/>
          <p:nvPr/>
        </p:nvSpPr>
        <p:spPr>
          <a:xfrm>
            <a:off x="4229100" y="5028168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2,000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E3F7D0-7D01-6B43-A1F1-84D8833DFDF3}"/>
              </a:ext>
            </a:extLst>
          </p:cNvPr>
          <p:cNvCxnSpPr>
            <a:cxnSpLocks/>
          </p:cNvCxnSpPr>
          <p:nvPr/>
        </p:nvCxnSpPr>
        <p:spPr>
          <a:xfrm>
            <a:off x="4381500" y="4687286"/>
            <a:ext cx="76200" cy="3408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5C183A-2956-094D-BEB4-1E81996CBBB9}"/>
              </a:ext>
            </a:extLst>
          </p:cNvPr>
          <p:cNvSpPr/>
          <p:nvPr/>
        </p:nvSpPr>
        <p:spPr>
          <a:xfrm>
            <a:off x="5309352" y="5042393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103,460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2EAF89-EEF2-CA4A-B16C-A938012D1E5F}"/>
              </a:ext>
            </a:extLst>
          </p:cNvPr>
          <p:cNvCxnSpPr>
            <a:cxnSpLocks/>
          </p:cNvCxnSpPr>
          <p:nvPr/>
        </p:nvCxnSpPr>
        <p:spPr>
          <a:xfrm flipH="1">
            <a:off x="5676900" y="4687286"/>
            <a:ext cx="115609" cy="355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6250A54-3EBE-AA41-9A74-6864DCF09934}"/>
              </a:ext>
            </a:extLst>
          </p:cNvPr>
          <p:cNvSpPr/>
          <p:nvPr/>
        </p:nvSpPr>
        <p:spPr>
          <a:xfrm>
            <a:off x="7492661" y="4974260"/>
            <a:ext cx="10182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254,402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375A5A0-F6B3-E24D-95FB-A5F79E0A9E80}"/>
              </a:ext>
            </a:extLst>
          </p:cNvPr>
          <p:cNvCxnSpPr>
            <a:cxnSpLocks/>
          </p:cNvCxnSpPr>
          <p:nvPr/>
        </p:nvCxnSpPr>
        <p:spPr>
          <a:xfrm flipH="1">
            <a:off x="8366760" y="4687286"/>
            <a:ext cx="142739" cy="355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EA67EF6-5E4C-194F-A899-C87001F2E870}"/>
              </a:ext>
            </a:extLst>
          </p:cNvPr>
          <p:cNvSpPr/>
          <p:nvPr/>
        </p:nvSpPr>
        <p:spPr>
          <a:xfrm>
            <a:off x="6528552" y="5029977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9,962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C727942-B1BF-9A44-8C73-E1DEB4CF5DCF}"/>
              </a:ext>
            </a:extLst>
          </p:cNvPr>
          <p:cNvCxnSpPr>
            <a:cxnSpLocks/>
          </p:cNvCxnSpPr>
          <p:nvPr/>
        </p:nvCxnSpPr>
        <p:spPr>
          <a:xfrm flipH="1">
            <a:off x="7011709" y="4687286"/>
            <a:ext cx="278590" cy="3551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3B17BE3-80AC-9642-8EC7-03E7E3E1BEC5}"/>
              </a:ext>
            </a:extLst>
          </p:cNvPr>
          <p:cNvSpPr/>
          <p:nvPr/>
        </p:nvSpPr>
        <p:spPr>
          <a:xfrm>
            <a:off x="3711055" y="4742200"/>
            <a:ext cx="731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i="1" dirty="0">
                <a:solidFill>
                  <a:schemeClr val="accent6">
                    <a:lumMod val="75000"/>
                  </a:schemeClr>
                </a:solidFill>
              </a:rPr>
              <a:t>among</a:t>
            </a:r>
            <a:endParaRPr lang="en-US" sz="14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CACADA-5EF3-0940-9D41-603978B7040F}"/>
              </a:ext>
            </a:extLst>
          </p:cNvPr>
          <p:cNvSpPr/>
          <p:nvPr/>
        </p:nvSpPr>
        <p:spPr>
          <a:xfrm>
            <a:off x="89551" y="1087874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Hold-one-out</a:t>
            </a:r>
            <a:r>
              <a:rPr lang="zh-CN" altLang="en-US" b="1" dirty="0"/>
              <a:t> </a:t>
            </a:r>
            <a:r>
              <a:rPr lang="en-US" altLang="zh-CN" b="1" dirty="0"/>
              <a:t>recommendation: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497774-6E56-4845-BAB7-D44BFCDFFBDD}"/>
              </a:ext>
            </a:extLst>
          </p:cNvPr>
          <p:cNvSpPr/>
          <p:nvPr/>
        </p:nvSpPr>
        <p:spPr>
          <a:xfrm>
            <a:off x="4648200" y="1457206"/>
            <a:ext cx="1679379" cy="3381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642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3D72-E26F-AC41-A610-DC697A058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Pros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relationships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Fast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implement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optimize</a:t>
            </a:r>
          </a:p>
          <a:p>
            <a:pPr lvl="1"/>
            <a:r>
              <a:rPr lang="en-US" altLang="zh-CN" dirty="0">
                <a:solidFill>
                  <a:srgbClr val="00B050"/>
                </a:solidFill>
              </a:rPr>
              <a:t>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define/control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preserved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embeddings</a:t>
            </a:r>
          </a:p>
          <a:p>
            <a:r>
              <a:rPr lang="en-US" altLang="zh-CN" dirty="0"/>
              <a:t>Cons</a:t>
            </a:r>
          </a:p>
          <a:p>
            <a:pPr lvl="1"/>
            <a:r>
              <a:rPr lang="en-US" altLang="zh-CN" dirty="0"/>
              <a:t>Pair-wise</a:t>
            </a:r>
            <a:r>
              <a:rPr lang="zh-CN" altLang="en-US" dirty="0"/>
              <a:t> </a:t>
            </a:r>
            <a:r>
              <a:rPr lang="en-US" altLang="zh-CN" dirty="0"/>
              <a:t>proximity</a:t>
            </a:r>
            <a:r>
              <a:rPr lang="zh-CN" altLang="en-US" dirty="0"/>
              <a:t> </a:t>
            </a:r>
            <a:r>
              <a:rPr lang="en-US" altLang="zh-CN" dirty="0"/>
              <a:t>(first-order,</a:t>
            </a:r>
            <a:r>
              <a:rPr lang="zh-CN" altLang="en-US" dirty="0"/>
              <a:t> </a:t>
            </a:r>
            <a:r>
              <a:rPr lang="en-US" altLang="zh-CN" dirty="0"/>
              <a:t>second-order,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r>
              <a:rPr lang="en-US" altLang="zh-CN" dirty="0"/>
              <a:t>walk)</a:t>
            </a:r>
            <a:r>
              <a:rPr lang="zh-CN" altLang="en-US" dirty="0"/>
              <a:t> </a:t>
            </a:r>
            <a:r>
              <a:rPr lang="en-US" altLang="zh-CN" dirty="0"/>
              <a:t>preserves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limited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node’s</a:t>
            </a:r>
            <a:r>
              <a:rPr lang="zh-CN" altLang="en-US" dirty="0"/>
              <a:t> </a:t>
            </a:r>
            <a:r>
              <a:rPr lang="en-US" altLang="zh-CN" dirty="0"/>
              <a:t>embedding</a:t>
            </a:r>
          </a:p>
          <a:p>
            <a:pPr lvl="1"/>
            <a:r>
              <a:rPr lang="en-US" altLang="zh-CN" dirty="0"/>
              <a:t>Shallow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describe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limited</a:t>
            </a:r>
            <a:r>
              <a:rPr lang="zh-CN" altLang="en-US" dirty="0"/>
              <a:t> </a:t>
            </a:r>
            <a:r>
              <a:rPr lang="en-US" altLang="zh-CN" dirty="0"/>
              <a:t>non-linear</a:t>
            </a:r>
            <a:r>
              <a:rPr lang="zh-CN" altLang="en-US" dirty="0"/>
              <a:t> </a:t>
            </a:r>
            <a:r>
              <a:rPr lang="en-US" altLang="zh-CN" dirty="0"/>
              <a:t>relationships</a:t>
            </a:r>
          </a:p>
          <a:p>
            <a:r>
              <a:rPr lang="en-US" altLang="zh-CN" dirty="0"/>
              <a:t>Idea</a:t>
            </a:r>
          </a:p>
          <a:p>
            <a:pPr lvl="1"/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proximity</a:t>
            </a:r>
            <a:r>
              <a:rPr lang="zh-CN" altLang="en-US" dirty="0"/>
              <a:t> </a:t>
            </a:r>
            <a:r>
              <a:rPr lang="en-US" altLang="zh-CN" dirty="0"/>
              <a:t>preservation,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b="1" dirty="0"/>
              <a:t>aggregation</a:t>
            </a:r>
            <a:r>
              <a:rPr lang="zh-CN" altLang="en-US" b="1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neighborhoods,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b="1" dirty="0"/>
              <a:t>Convolutional</a:t>
            </a:r>
            <a:r>
              <a:rPr lang="zh-CN" altLang="en-US" b="1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Network</a:t>
            </a:r>
            <a:r>
              <a:rPr lang="zh-CN" altLang="en-US" b="1" dirty="0"/>
              <a:t> </a:t>
            </a:r>
            <a:r>
              <a:rPr lang="en-US" altLang="zh-CN" dirty="0"/>
              <a:t>(</a:t>
            </a:r>
            <a:r>
              <a:rPr lang="en-US" altLang="zh-CN" b="1" dirty="0"/>
              <a:t>CNN</a:t>
            </a:r>
            <a:r>
              <a:rPr lang="en-US" altLang="zh-CN" dirty="0"/>
              <a:t>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Network</a:t>
            </a:r>
            <a:r>
              <a:rPr lang="zh-CN" altLang="en-US" sz="2800" dirty="0"/>
              <a:t> </a:t>
            </a:r>
            <a:r>
              <a:rPr lang="en-US" altLang="zh-CN" sz="2800" dirty="0"/>
              <a:t>Embedding:</a:t>
            </a:r>
            <a:r>
              <a:rPr lang="zh-CN" altLang="en-US" sz="2800" dirty="0"/>
              <a:t> </a:t>
            </a:r>
            <a:r>
              <a:rPr lang="en-US" altLang="zh-CN" sz="2800" dirty="0"/>
              <a:t>Pros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Cons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6044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ADB32B-5BA6-6649-BBB1-0531A95A3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503483"/>
            <a:ext cx="4838700" cy="161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BE2D2E-C21F-414F-A36C-B38DA1062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787706"/>
            <a:ext cx="4191000" cy="17399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4287A8-36F7-3543-95F4-C39C6EEEA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70DDF7-7808-5F45-87BD-9899F3BD8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83AF5C-5C05-ED48-9A86-AF628B6C6514}"/>
              </a:ext>
            </a:extLst>
          </p:cNvPr>
          <p:cNvSpPr/>
          <p:nvPr/>
        </p:nvSpPr>
        <p:spPr>
          <a:xfrm>
            <a:off x="3484964" y="1096284"/>
            <a:ext cx="489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Convolutional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Neural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Network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for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Image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Data:</a:t>
            </a:r>
            <a:endParaRPr lang="en-US" dirty="0">
              <a:solidFill>
                <a:srgbClr val="01206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68A946C-1420-6E48-B0E0-EA0161C0CBB7}"/>
              </a:ext>
            </a:extLst>
          </p:cNvPr>
          <p:cNvSpPr/>
          <p:nvPr/>
        </p:nvSpPr>
        <p:spPr>
          <a:xfrm>
            <a:off x="3484964" y="3418374"/>
            <a:ext cx="550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neural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architecture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432FF"/>
                </a:solidFill>
              </a:rPr>
              <a:t>graph</a:t>
            </a:r>
            <a:r>
              <a:rPr lang="zh-CN" altLang="en-US" dirty="0">
                <a:solidFill>
                  <a:srgbClr val="0432FF"/>
                </a:solidFill>
              </a:rPr>
              <a:t> </a:t>
            </a:r>
            <a:r>
              <a:rPr lang="en-US" altLang="zh-CN" dirty="0">
                <a:solidFill>
                  <a:srgbClr val="0432FF"/>
                </a:solidFill>
              </a:rPr>
              <a:t>data</a:t>
            </a:r>
            <a:r>
              <a:rPr lang="en-US" altLang="zh-CN" dirty="0"/>
              <a:t>?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EDE48F-A2EB-084D-80C2-64DB46C48351}"/>
              </a:ext>
            </a:extLst>
          </p:cNvPr>
          <p:cNvSpPr/>
          <p:nvPr/>
        </p:nvSpPr>
        <p:spPr>
          <a:xfrm>
            <a:off x="152400" y="1181100"/>
            <a:ext cx="3276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CNN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(NeurIPS’12)</a:t>
            </a:r>
          </a:p>
          <a:p>
            <a:r>
              <a:rPr lang="en-US" altLang="zh-CN" sz="1400" i="1" dirty="0" err="1"/>
              <a:t>Krizhevsky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71892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355AAE-578A-BD46-AB63-B1E76D9061F2}"/>
              </a:ext>
            </a:extLst>
          </p:cNvPr>
          <p:cNvSpPr/>
          <p:nvPr/>
        </p:nvSpPr>
        <p:spPr>
          <a:xfrm>
            <a:off x="152400" y="3404855"/>
            <a:ext cx="281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GCN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(ICLR’17)</a:t>
            </a:r>
          </a:p>
          <a:p>
            <a:r>
              <a:rPr lang="en-US" altLang="zh-CN" sz="1400" dirty="0"/>
              <a:t>Graph</a:t>
            </a:r>
            <a:r>
              <a:rPr lang="zh-CN" altLang="en-US" sz="1400" dirty="0"/>
              <a:t> </a:t>
            </a:r>
            <a:r>
              <a:rPr lang="en-US" altLang="zh-CN" sz="1400" dirty="0"/>
              <a:t>Convolutional</a:t>
            </a:r>
            <a:r>
              <a:rPr lang="zh-CN" altLang="en-US" sz="1400" dirty="0"/>
              <a:t> </a:t>
            </a:r>
            <a:r>
              <a:rPr lang="en-US" altLang="zh-CN" sz="1400" dirty="0"/>
              <a:t>Network</a:t>
            </a:r>
          </a:p>
          <a:p>
            <a:r>
              <a:rPr lang="en-US" altLang="zh-CN" sz="1400" i="1" dirty="0" err="1"/>
              <a:t>Kipf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5192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840431-FE1A-9C4B-934F-A69F5D7FA4B9}"/>
              </a:ext>
            </a:extLst>
          </p:cNvPr>
          <p:cNvSpPr/>
          <p:nvPr/>
        </p:nvSpPr>
        <p:spPr>
          <a:xfrm>
            <a:off x="4170764" y="2144897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C00000"/>
                </a:solidFill>
              </a:rPr>
              <a:t>aggregation</a:t>
            </a:r>
            <a:endParaRPr lang="en-US" sz="1600" i="1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8E73D6-BA0D-4F4D-8717-D18421F5BF37}"/>
              </a:ext>
            </a:extLst>
          </p:cNvPr>
          <p:cNvSpPr/>
          <p:nvPr/>
        </p:nvSpPr>
        <p:spPr>
          <a:xfrm>
            <a:off x="4343400" y="5069141"/>
            <a:ext cx="12666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C00000"/>
                </a:solidFill>
              </a:rPr>
              <a:t>aggregation</a:t>
            </a:r>
            <a:endParaRPr lang="en-US" sz="1600" i="1" dirty="0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B6DB43-43EA-8A48-B038-735E68D10542}"/>
              </a:ext>
            </a:extLst>
          </p:cNvPr>
          <p:cNvSpPr/>
          <p:nvPr/>
        </p:nvSpPr>
        <p:spPr>
          <a:xfrm>
            <a:off x="4976746" y="402848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</a:rPr>
              <a:t>k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34A221-ACD5-2746-8136-1FA6491B2AD3}"/>
              </a:ext>
            </a:extLst>
          </p:cNvPr>
          <p:cNvSpPr/>
          <p:nvPr/>
        </p:nvSpPr>
        <p:spPr>
          <a:xfrm flipH="1">
            <a:off x="4419600" y="3866520"/>
            <a:ext cx="5571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432FF"/>
                </a:solidFill>
              </a:rPr>
              <a:t>k-1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9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8" grpId="0"/>
      <p:bldP spid="5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A033A3-02D9-394C-AFF0-49E87D641C84}"/>
              </a:ext>
            </a:extLst>
          </p:cNvPr>
          <p:cNvSpPr>
            <a:spLocks noChangeAspect="1"/>
          </p:cNvSpPr>
          <p:nvPr/>
        </p:nvSpPr>
        <p:spPr>
          <a:xfrm>
            <a:off x="1111056" y="3949296"/>
            <a:ext cx="274320" cy="27432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3F80B39-E62B-204F-9D19-E49DE8B09151}"/>
              </a:ext>
            </a:extLst>
          </p:cNvPr>
          <p:cNvSpPr>
            <a:spLocks noChangeAspect="1"/>
          </p:cNvSpPr>
          <p:nvPr/>
        </p:nvSpPr>
        <p:spPr>
          <a:xfrm>
            <a:off x="358780" y="2897612"/>
            <a:ext cx="274320" cy="27432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8BEE53-57C6-EA46-B9D2-9985B329064E}"/>
              </a:ext>
            </a:extLst>
          </p:cNvPr>
          <p:cNvSpPr>
            <a:spLocks noChangeAspect="1"/>
          </p:cNvSpPr>
          <p:nvPr/>
        </p:nvSpPr>
        <p:spPr>
          <a:xfrm>
            <a:off x="436359" y="4825403"/>
            <a:ext cx="274320" cy="27432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40FFA18-645C-FF44-90D0-5622C35FF960}"/>
              </a:ext>
            </a:extLst>
          </p:cNvPr>
          <p:cNvSpPr>
            <a:spLocks noChangeAspect="1"/>
          </p:cNvSpPr>
          <p:nvPr/>
        </p:nvSpPr>
        <p:spPr>
          <a:xfrm>
            <a:off x="2464329" y="4551083"/>
            <a:ext cx="274320" cy="274320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9C172C-96D3-A64B-A608-531661CFD0CD}"/>
              </a:ext>
            </a:extLst>
          </p:cNvPr>
          <p:cNvCxnSpPr>
            <a:cxnSpLocks/>
            <a:stCxn id="6" idx="5"/>
            <a:endCxn id="5" idx="1"/>
          </p:cNvCxnSpPr>
          <p:nvPr/>
        </p:nvCxnSpPr>
        <p:spPr>
          <a:xfrm>
            <a:off x="592927" y="3131759"/>
            <a:ext cx="558302" cy="8577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07047A-4337-DE47-A389-3221FC4DEFE8}"/>
              </a:ext>
            </a:extLst>
          </p:cNvPr>
          <p:cNvCxnSpPr>
            <a:cxnSpLocks/>
            <a:stCxn id="7" idx="7"/>
            <a:endCxn id="5" idx="3"/>
          </p:cNvCxnSpPr>
          <p:nvPr/>
        </p:nvCxnSpPr>
        <p:spPr>
          <a:xfrm flipV="1">
            <a:off x="670506" y="4183443"/>
            <a:ext cx="480723" cy="6821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EEC2C5-B074-A947-AF27-9D0477E4B7C7}"/>
              </a:ext>
            </a:extLst>
          </p:cNvPr>
          <p:cNvCxnSpPr>
            <a:cxnSpLocks/>
            <a:stCxn id="8" idx="1"/>
            <a:endCxn id="5" idx="5"/>
          </p:cNvCxnSpPr>
          <p:nvPr/>
        </p:nvCxnSpPr>
        <p:spPr>
          <a:xfrm flipH="1" flipV="1">
            <a:off x="1345203" y="4183443"/>
            <a:ext cx="1159299" cy="407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6A758A-ABB5-914A-9FBD-10402B8DC712}"/>
                  </a:ext>
                </a:extLst>
              </p:cNvPr>
              <p:cNvSpPr txBox="1"/>
              <p:nvPr/>
            </p:nvSpPr>
            <p:spPr>
              <a:xfrm>
                <a:off x="1128850" y="3472185"/>
                <a:ext cx="1839478" cy="449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{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4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24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}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6A758A-ABB5-914A-9FBD-10402B8DC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50" y="3472185"/>
                <a:ext cx="1839478" cy="449995"/>
              </a:xfrm>
              <a:prstGeom prst="rect">
                <a:avLst/>
              </a:prstGeom>
              <a:blipFill>
                <a:blip r:embed="rId3"/>
                <a:stretch>
                  <a:fillRect l="-4795" t="-5405" r="-411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4F88B-53A2-214D-8660-7B5B3825C3A8}"/>
                  </a:ext>
                </a:extLst>
              </p:cNvPr>
              <p:cNvSpPr txBox="1"/>
              <p:nvPr/>
            </p:nvSpPr>
            <p:spPr>
              <a:xfrm>
                <a:off x="710679" y="2780266"/>
                <a:ext cx="721480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24F88B-53A2-214D-8660-7B5B3825C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9" y="2780266"/>
                <a:ext cx="721480" cy="375872"/>
              </a:xfrm>
              <a:prstGeom prst="rect">
                <a:avLst/>
              </a:prstGeom>
              <a:blipFill>
                <a:blip r:embed="rId4"/>
                <a:stretch>
                  <a:fillRect l="-862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BCE997-FF7A-D84E-985A-FD54BC656D02}"/>
                  </a:ext>
                </a:extLst>
              </p:cNvPr>
              <p:cNvSpPr txBox="1"/>
              <p:nvPr/>
            </p:nvSpPr>
            <p:spPr>
              <a:xfrm>
                <a:off x="793700" y="4735524"/>
                <a:ext cx="721480" cy="4029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FBCE997-FF7A-D84E-985A-FD54BC656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00" y="4735524"/>
                <a:ext cx="721480" cy="402995"/>
              </a:xfrm>
              <a:prstGeom prst="rect">
                <a:avLst/>
              </a:prstGeom>
              <a:blipFill>
                <a:blip r:embed="rId5"/>
                <a:stretch>
                  <a:fillRect l="-6897" r="-1724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1E01F1-275A-704A-9E97-67070452C8E4}"/>
                  </a:ext>
                </a:extLst>
              </p:cNvPr>
              <p:cNvSpPr txBox="1"/>
              <p:nvPr/>
            </p:nvSpPr>
            <p:spPr>
              <a:xfrm>
                <a:off x="2785607" y="4471104"/>
                <a:ext cx="721480" cy="375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B1E01F1-275A-704A-9E97-67070452C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607" y="4471104"/>
                <a:ext cx="721480" cy="375872"/>
              </a:xfrm>
              <a:prstGeom prst="rect">
                <a:avLst/>
              </a:prstGeom>
              <a:blipFill>
                <a:blip r:embed="rId6"/>
                <a:stretch>
                  <a:fillRect l="-6897" r="-1724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0E7DD-DAA9-AE4D-9244-D2C4C33EDAD4}"/>
                  </a:ext>
                </a:extLst>
              </p:cNvPr>
              <p:cNvSpPr txBox="1"/>
              <p:nvPr/>
            </p:nvSpPr>
            <p:spPr>
              <a:xfrm>
                <a:off x="3494164" y="3411202"/>
                <a:ext cx="2481130" cy="342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}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E60E7DD-DAA9-AE4D-9244-D2C4C33ED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164" y="3411202"/>
                <a:ext cx="2481130" cy="342466"/>
              </a:xfrm>
              <a:prstGeom prst="rect">
                <a:avLst/>
              </a:prstGeom>
              <a:blipFill>
                <a:blip r:embed="rId7"/>
                <a:stretch>
                  <a:fillRect l="-5612" t="-14286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4DE31F6-CFBF-A84D-9D88-D46E396CC601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5607854" y="3613445"/>
            <a:ext cx="26215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D40DBD7-0F00-054E-AE5F-F818A5EDE56A}"/>
                  </a:ext>
                </a:extLst>
              </p:cNvPr>
              <p:cNvSpPr/>
              <p:nvPr/>
            </p:nvSpPr>
            <p:spPr>
              <a:xfrm>
                <a:off x="8229425" y="3376457"/>
                <a:ext cx="872675" cy="473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D40DBD7-0F00-054E-AE5F-F818A5EDE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9425" y="3376457"/>
                <a:ext cx="872675" cy="473976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5DBA7D6-068F-C14B-96CA-AC01271BF876}"/>
              </a:ext>
            </a:extLst>
          </p:cNvPr>
          <p:cNvSpPr/>
          <p:nvPr/>
        </p:nvSpPr>
        <p:spPr>
          <a:xfrm>
            <a:off x="5656681" y="3359176"/>
            <a:ext cx="24224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GGREGATE</a:t>
            </a:r>
            <a:r>
              <a:rPr lang="en-US" sz="1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(e.g., max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pooling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mean,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LSTM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C0E11D7-A39C-0D4F-853E-1B961E212931}"/>
                  </a:ext>
                </a:extLst>
              </p:cNvPr>
              <p:cNvSpPr/>
              <p:nvPr/>
            </p:nvSpPr>
            <p:spPr>
              <a:xfrm>
                <a:off x="3070997" y="3906807"/>
                <a:ext cx="2563971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{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2000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}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C0E11D7-A39C-0D4F-853E-1B961E212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997" y="3906807"/>
                <a:ext cx="2563971" cy="473976"/>
              </a:xfrm>
              <a:prstGeom prst="rect">
                <a:avLst/>
              </a:prstGeom>
              <a:blipFill>
                <a:blip r:embed="rId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4E7AEE-3BB5-3F42-8A78-111B3CCE9039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608645" y="4153560"/>
            <a:ext cx="2617674" cy="41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D72507-4E4F-6E46-8073-D0F7DCA70D7C}"/>
                  </a:ext>
                </a:extLst>
              </p:cNvPr>
              <p:cNvSpPr/>
              <p:nvPr/>
            </p:nvSpPr>
            <p:spPr>
              <a:xfrm>
                <a:off x="8226319" y="3950748"/>
                <a:ext cx="542263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1D72507-4E4F-6E46-8073-D0F7DCA70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319" y="3950748"/>
                <a:ext cx="542263" cy="4056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F5C312C-10AD-C447-8E20-881775E19E47}"/>
              </a:ext>
            </a:extLst>
          </p:cNvPr>
          <p:cNvSpPr/>
          <p:nvPr/>
        </p:nvSpPr>
        <p:spPr>
          <a:xfrm>
            <a:off x="5454231" y="3897400"/>
            <a:ext cx="2890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ONCAT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ON-LINEAR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EIGHT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ATRICES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D831E-0CE6-4D49-89B4-5937A5A74E3C}"/>
                  </a:ext>
                </a:extLst>
              </p:cNvPr>
              <p:cNvSpPr/>
              <p:nvPr/>
            </p:nvSpPr>
            <p:spPr>
              <a:xfrm>
                <a:off x="8226319" y="4500861"/>
                <a:ext cx="542263" cy="405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39D831E-0CE6-4D49-89B4-5937A5A74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319" y="4500861"/>
                <a:ext cx="542263" cy="4056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59C7BC-1455-9F45-BAF8-1B13377DA959}"/>
                  </a:ext>
                </a:extLst>
              </p:cNvPr>
              <p:cNvSpPr/>
              <p:nvPr/>
            </p:nvSpPr>
            <p:spPr>
              <a:xfrm>
                <a:off x="4328882" y="4472179"/>
                <a:ext cx="1327799" cy="4798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1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659C7BC-1455-9F45-BAF8-1B13377DA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882" y="4472179"/>
                <a:ext cx="1327799" cy="479811"/>
              </a:xfrm>
              <a:prstGeom prst="rect">
                <a:avLst/>
              </a:prstGeom>
              <a:blipFill>
                <a:blip r:embed="rId12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8802D3-50DB-F842-B590-3B849E40CEC0}"/>
              </a:ext>
            </a:extLst>
          </p:cNvPr>
          <p:cNvCxnSpPr>
            <a:cxnSpLocks/>
          </p:cNvCxnSpPr>
          <p:nvPr/>
        </p:nvCxnSpPr>
        <p:spPr>
          <a:xfrm flipV="1">
            <a:off x="5578292" y="4739901"/>
            <a:ext cx="256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FAC9D9-4A73-8D4B-B806-0C0267026893}"/>
              </a:ext>
            </a:extLst>
          </p:cNvPr>
          <p:cNvSpPr/>
          <p:nvPr/>
        </p:nvSpPr>
        <p:spPr>
          <a:xfrm>
            <a:off x="5482342" y="4452436"/>
            <a:ext cx="28906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ORMALI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ZE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8F5B089-AAF6-4346-BA11-40C2BDBCFBFB}"/>
                  </a:ext>
                </a:extLst>
              </p:cNvPr>
              <p:cNvSpPr/>
              <p:nvPr/>
            </p:nvSpPr>
            <p:spPr>
              <a:xfrm>
                <a:off x="8225528" y="2892348"/>
                <a:ext cx="5319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8F5B089-AAF6-4346-BA11-40C2BDBCF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528" y="2892348"/>
                <a:ext cx="53194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D73A4F-0DF1-6646-9DDF-42A36FE250CE}"/>
              </a:ext>
            </a:extLst>
          </p:cNvPr>
          <p:cNvCxnSpPr>
            <a:cxnSpLocks/>
          </p:cNvCxnSpPr>
          <p:nvPr/>
        </p:nvCxnSpPr>
        <p:spPr>
          <a:xfrm flipV="1">
            <a:off x="5621709" y="3092403"/>
            <a:ext cx="25603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C327916-F9D9-A044-8E85-5395F73239C6}"/>
                  </a:ext>
                </a:extLst>
              </p:cNvPr>
              <p:cNvSpPr/>
              <p:nvPr/>
            </p:nvSpPr>
            <p:spPr>
              <a:xfrm>
                <a:off x="5105670" y="2875266"/>
                <a:ext cx="51603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AC327916-F9D9-A044-8E85-5395F7323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670" y="2875266"/>
                <a:ext cx="516039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Down Arrow 30">
            <a:extLst>
              <a:ext uri="{FF2B5EF4-FFF2-40B4-BE49-F238E27FC236}">
                <a16:creationId xmlns:a16="http://schemas.microsoft.com/office/drawing/2014/main" id="{D18D306D-2ACA-6048-8806-507B00F79A04}"/>
              </a:ext>
            </a:extLst>
          </p:cNvPr>
          <p:cNvSpPr/>
          <p:nvPr/>
        </p:nvSpPr>
        <p:spPr>
          <a:xfrm rot="19569707">
            <a:off x="757930" y="3382693"/>
            <a:ext cx="110408" cy="5447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87CA6384-26F8-A94D-AE72-D7CECE1346C9}"/>
              </a:ext>
            </a:extLst>
          </p:cNvPr>
          <p:cNvSpPr/>
          <p:nvPr/>
        </p:nvSpPr>
        <p:spPr>
          <a:xfrm rot="12892009">
            <a:off x="859827" y="4121184"/>
            <a:ext cx="110408" cy="5447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B2FF122F-40C5-5341-AFF7-1921942BE85A}"/>
              </a:ext>
            </a:extLst>
          </p:cNvPr>
          <p:cNvSpPr/>
          <p:nvPr/>
        </p:nvSpPr>
        <p:spPr>
          <a:xfrm rot="6559028">
            <a:off x="1857264" y="4026620"/>
            <a:ext cx="110408" cy="5447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F8C353-7D68-1E4D-8FD4-6F6AC58E3277}"/>
              </a:ext>
            </a:extLst>
          </p:cNvPr>
          <p:cNvSpPr/>
          <p:nvPr/>
        </p:nvSpPr>
        <p:spPr>
          <a:xfrm>
            <a:off x="5384961" y="2836356"/>
            <a:ext cx="28906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ON-LINEAR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EIGHT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ATRI</a:t>
            </a:r>
            <a:r>
              <a:rPr lang="en-US" altLang="zh-CN" sz="11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B27E8A7-A988-0D49-B3F0-BED6F9F008CA}"/>
                  </a:ext>
                </a:extLst>
              </p:cNvPr>
              <p:cNvSpPr/>
              <p:nvPr/>
            </p:nvSpPr>
            <p:spPr>
              <a:xfrm>
                <a:off x="1980217" y="1185179"/>
                <a:ext cx="2146742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12060"/>
                    </a:solidFill>
                  </a:rPr>
                  <a:t>Given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graph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data: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r>
                  <a:rPr lang="en-US" altLang="zh-CN" dirty="0">
                    <a:solidFill>
                      <a:srgbClr val="012060"/>
                    </a:solidFill>
                  </a:rPr>
                  <a:t>raw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node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attributes</a:t>
                </a:r>
              </a:p>
              <a:p>
                <a:r>
                  <a:rPr lang="en-US" altLang="zh-CN" dirty="0">
                    <a:solidFill>
                      <a:srgbClr val="012060"/>
                    </a:solidFill>
                  </a:rPr>
                  <a:t>(optional):</a:t>
                </a:r>
                <a:endParaRPr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B27E8A7-A988-0D49-B3F0-BED6F9F00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0217" y="1185179"/>
                <a:ext cx="2146742" cy="1477328"/>
              </a:xfrm>
              <a:prstGeom prst="rect">
                <a:avLst/>
              </a:prstGeom>
              <a:blipFill>
                <a:blip r:embed="rId15"/>
                <a:stretch>
                  <a:fillRect l="-2959" t="-847" r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Bevel 46">
            <a:extLst>
              <a:ext uri="{FF2B5EF4-FFF2-40B4-BE49-F238E27FC236}">
                <a16:creationId xmlns:a16="http://schemas.microsoft.com/office/drawing/2014/main" id="{5F71E8B5-A95E-8744-93DD-1143097C5824}"/>
              </a:ext>
            </a:extLst>
          </p:cNvPr>
          <p:cNvSpPr/>
          <p:nvPr/>
        </p:nvSpPr>
        <p:spPr>
          <a:xfrm>
            <a:off x="4345422" y="1633160"/>
            <a:ext cx="1219200" cy="533400"/>
          </a:xfrm>
          <a:prstGeom prst="bevel">
            <a:avLst/>
          </a:prstGeom>
          <a:solidFill>
            <a:srgbClr val="276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7FF0B06-E8E7-D043-B6BD-E602EAFE832D}"/>
                  </a:ext>
                </a:extLst>
              </p:cNvPr>
              <p:cNvSpPr/>
              <p:nvPr/>
            </p:nvSpPr>
            <p:spPr>
              <a:xfrm>
                <a:off x="5860703" y="1381411"/>
                <a:ext cx="2675242" cy="745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12060"/>
                    </a:solidFill>
                  </a:rPr>
                  <a:t>Node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representations:</a:t>
                </a:r>
                <a:endParaRPr lang="en-US" altLang="zh-CN" dirty="0">
                  <a:solidFill>
                    <a:srgbClr val="012060"/>
                  </a:solidFill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r>
                        <a:rPr lang="en-US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7FF0B06-E8E7-D043-B6BD-E602EAFE8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0703" y="1381411"/>
                <a:ext cx="2675242" cy="745204"/>
              </a:xfrm>
              <a:prstGeom prst="rect">
                <a:avLst/>
              </a:prstGeom>
              <a:blipFill>
                <a:blip r:embed="rId16"/>
                <a:stretch>
                  <a:fillRect l="-1415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8E6B3EE-3620-B344-9412-A9414BDC1DF3}"/>
              </a:ext>
            </a:extLst>
          </p:cNvPr>
          <p:cNvCxnSpPr>
            <a:endCxn id="47" idx="4"/>
          </p:cNvCxnSpPr>
          <p:nvPr/>
        </p:nvCxnSpPr>
        <p:spPr>
          <a:xfrm>
            <a:off x="4055132" y="1899860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259430D-1D50-8C48-A3EE-B283843FBBB2}"/>
              </a:ext>
            </a:extLst>
          </p:cNvPr>
          <p:cNvCxnSpPr/>
          <p:nvPr/>
        </p:nvCxnSpPr>
        <p:spPr>
          <a:xfrm>
            <a:off x="5564623" y="1877177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C789ECA9-9345-D840-B0D3-C48C3D270CCB}"/>
              </a:ext>
            </a:extLst>
          </p:cNvPr>
          <p:cNvSpPr/>
          <p:nvPr/>
        </p:nvSpPr>
        <p:spPr>
          <a:xfrm>
            <a:off x="5959043" y="2165431"/>
            <a:ext cx="54864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597D9692-9446-D241-A83D-9574B79A0D95}"/>
              </a:ext>
            </a:extLst>
          </p:cNvPr>
          <p:cNvSpPr/>
          <p:nvPr/>
        </p:nvSpPr>
        <p:spPr>
          <a:xfrm rot="16200000">
            <a:off x="6184049" y="2063247"/>
            <a:ext cx="98629" cy="5486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0E32879-3AE1-6D47-A191-2951BEE8B74F}"/>
                  </a:ext>
                </a:extLst>
              </p:cNvPr>
              <p:cNvSpPr/>
              <p:nvPr/>
            </p:nvSpPr>
            <p:spPr>
              <a:xfrm>
                <a:off x="6033175" y="2337567"/>
                <a:ext cx="389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0E32879-3AE1-6D47-A191-2951BEE8B7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175" y="2337567"/>
                <a:ext cx="389145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5" name="Picture 54">
            <a:extLst>
              <a:ext uri="{FF2B5EF4-FFF2-40B4-BE49-F238E27FC236}">
                <a16:creationId xmlns:a16="http://schemas.microsoft.com/office/drawing/2014/main" id="{7091BD6E-ED84-0C4D-BCB1-E85D0900A14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8540" y="1297283"/>
            <a:ext cx="1155209" cy="1155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A6421B-E889-D346-8531-B43A528EDE6C}"/>
                  </a:ext>
                </a:extLst>
              </p:cNvPr>
              <p:cNvSpPr/>
              <p:nvPr/>
            </p:nvSpPr>
            <p:spPr>
              <a:xfrm>
                <a:off x="1117093" y="3071242"/>
                <a:ext cx="938719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A6421B-E889-D346-8531-B43A528ED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093" y="3071242"/>
                <a:ext cx="938719" cy="4682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1914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/>
          <a:p>
            <a:fld id="{15A89BE7-9C09-B54B-AE00-F932879BA7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E9728A-061B-9849-BDB7-886D91941F93}"/>
              </a:ext>
            </a:extLst>
          </p:cNvPr>
          <p:cNvSpPr/>
          <p:nvPr/>
        </p:nvSpPr>
        <p:spPr>
          <a:xfrm>
            <a:off x="152400" y="1181100"/>
            <a:ext cx="2819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GCN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(ICLR’17)</a:t>
            </a:r>
          </a:p>
          <a:p>
            <a:r>
              <a:rPr lang="en-US" altLang="zh-CN" sz="1400" i="1" dirty="0" err="1"/>
              <a:t>Kipf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5192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67B437F5-4668-C54A-BB17-3DD13B14576A}"/>
              </a:ext>
            </a:extLst>
          </p:cNvPr>
          <p:cNvSpPr/>
          <p:nvPr/>
        </p:nvSpPr>
        <p:spPr>
          <a:xfrm>
            <a:off x="4923930" y="1511469"/>
            <a:ext cx="3687063" cy="1219200"/>
          </a:xfrm>
          <a:prstGeom prst="bracketPair">
            <a:avLst>
              <a:gd name="adj" fmla="val 376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7DCB4C-5785-614E-9627-03124C0AB712}"/>
              </a:ext>
            </a:extLst>
          </p:cNvPr>
          <p:cNvCxnSpPr>
            <a:cxnSpLocks/>
          </p:cNvCxnSpPr>
          <p:nvPr/>
        </p:nvCxnSpPr>
        <p:spPr>
          <a:xfrm flipV="1">
            <a:off x="6153141" y="1556582"/>
            <a:ext cx="0" cy="1174087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D60344B-14C8-C647-AA20-94F4DFB43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515" y="1511469"/>
            <a:ext cx="296982" cy="2969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752A14D-4ECD-FC47-8D17-4E64B8C4DC96}"/>
              </a:ext>
            </a:extLst>
          </p:cNvPr>
          <p:cNvSpPr/>
          <p:nvPr/>
        </p:nvSpPr>
        <p:spPr>
          <a:xfrm>
            <a:off x="4702006" y="1120439"/>
            <a:ext cx="1878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attribute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125EA9-DC1C-A745-94A0-FCD38E6F1AE6}"/>
              </a:ext>
            </a:extLst>
          </p:cNvPr>
          <p:cNvSpPr/>
          <p:nvPr/>
        </p:nvSpPr>
        <p:spPr>
          <a:xfrm>
            <a:off x="6538376" y="1120439"/>
            <a:ext cx="2035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1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structure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B48792-4A01-EB48-A71C-C48B2EE72617}"/>
              </a:ext>
            </a:extLst>
          </p:cNvPr>
          <p:cNvSpPr/>
          <p:nvPr/>
        </p:nvSpPr>
        <p:spPr>
          <a:xfrm>
            <a:off x="4915125" y="1468860"/>
            <a:ext cx="12570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5y  $10,000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E10113-A7C9-BE4D-96FA-C17335B1F7B2}"/>
              </a:ext>
            </a:extLst>
          </p:cNvPr>
          <p:cNvSpPr/>
          <p:nvPr/>
        </p:nvSpPr>
        <p:spPr>
          <a:xfrm>
            <a:off x="6172200" y="1477715"/>
            <a:ext cx="2512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  1   0   0 … 0   0   1   0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F446B52-07D1-1545-9BE1-8F21F860D639}"/>
                  </a:ext>
                </a:extLst>
              </p:cNvPr>
              <p:cNvSpPr/>
              <p:nvPr/>
            </p:nvSpPr>
            <p:spPr>
              <a:xfrm>
                <a:off x="4417283" y="2744569"/>
                <a:ext cx="212109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ea typeface="Cambria Math" panose="02040503050406030204" pitchFamily="18" charset="0"/>
                  </a:rPr>
                  <a:t>Raw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feature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matrix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F446B52-07D1-1545-9BE1-8F21F860D6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283" y="2744569"/>
                <a:ext cx="2121093" cy="646331"/>
              </a:xfrm>
              <a:prstGeom prst="rect">
                <a:avLst/>
              </a:prstGeom>
              <a:blipFill>
                <a:blip r:embed="rId4"/>
                <a:stretch>
                  <a:fillRect l="-2994" t="-3922" r="-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B14AC7-0B05-8644-8DF7-8B5F888FE7EA}"/>
                  </a:ext>
                </a:extLst>
              </p:cNvPr>
              <p:cNvSpPr/>
              <p:nvPr/>
            </p:nvSpPr>
            <p:spPr>
              <a:xfrm>
                <a:off x="6583312" y="2744569"/>
                <a:ext cx="1941557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ea typeface="Cambria Math" panose="02040503050406030204" pitchFamily="18" charset="0"/>
                  </a:rPr>
                  <a:t>Adjacency</a:t>
                </a:r>
                <a:r>
                  <a:rPr lang="zh-CN" altLang="en-US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dirty="0">
                    <a:ea typeface="Cambria Math" panose="02040503050406030204" pitchFamily="18" charset="0"/>
                  </a:rPr>
                  <a:t>matrix</a:t>
                </a:r>
              </a:p>
              <a:p>
                <a14:m>
                  <m:oMath xmlns:m="http://schemas.openxmlformats.org/officeDocument/2006/math">
                    <m:r>
                      <a:rPr lang="en-US" altLang="zh-CN" b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from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</m:t>
                    </m:r>
                  </m:oMath>
                </a14:m>
                <a:endParaRPr lang="en-US" altLang="zh-CN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4B14AC7-0B05-8644-8DF7-8B5F888FE7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312" y="2744569"/>
                <a:ext cx="1941557" cy="646331"/>
              </a:xfrm>
              <a:prstGeom prst="rect">
                <a:avLst/>
              </a:prstGeom>
              <a:blipFill>
                <a:blip r:embed="rId5"/>
                <a:stretch>
                  <a:fillRect l="-1948" t="-3922" r="-1299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54E78A0-3806-8C46-A7D7-9D276D4C5FB1}"/>
              </a:ext>
            </a:extLst>
          </p:cNvPr>
          <p:cNvSpPr txBox="1"/>
          <p:nvPr/>
        </p:nvSpPr>
        <p:spPr>
          <a:xfrm>
            <a:off x="2971800" y="1995092"/>
            <a:ext cx="3974609" cy="33855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Problem:</a:t>
            </a:r>
            <a:r>
              <a:rPr lang="zh-CN" altLang="en-US" sz="1600" dirty="0"/>
              <a:t> </a:t>
            </a:r>
            <a:r>
              <a:rPr lang="en-US" altLang="zh-CN" sz="1600" dirty="0"/>
              <a:t>Sparsity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high</a:t>
            </a:r>
            <a:r>
              <a:rPr lang="zh-CN" altLang="en-US" sz="1600" dirty="0"/>
              <a:t> </a:t>
            </a:r>
            <a:r>
              <a:rPr lang="en-US" altLang="zh-CN" sz="1600" dirty="0"/>
              <a:t>dimensionality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342C59-3320-634A-BA91-232AF70B8B48}"/>
                  </a:ext>
                </a:extLst>
              </p:cNvPr>
              <p:cNvSpPr/>
              <p:nvPr/>
            </p:nvSpPr>
            <p:spPr>
              <a:xfrm>
                <a:off x="1681147" y="4095317"/>
                <a:ext cx="6685613" cy="4703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ReLU</m:t>
                    </m:r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𝐗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(0)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𝐈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F342C59-3320-634A-BA91-232AF70B8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47" y="4095317"/>
                <a:ext cx="6685613" cy="470385"/>
              </a:xfrm>
              <a:prstGeom prst="rect">
                <a:avLst/>
              </a:prstGeom>
              <a:blipFill>
                <a:blip r:embed="rId6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127219-0808-0243-9D36-5A504577C633}"/>
                  </a:ext>
                </a:extLst>
              </p:cNvPr>
              <p:cNvSpPr/>
              <p:nvPr/>
            </p:nvSpPr>
            <p:spPr>
              <a:xfrm>
                <a:off x="1676374" y="4664880"/>
                <a:ext cx="5057538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softmax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𝐀</m:t>
                        </m:r>
                      </m:e>
                    </m:acc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sSup>
                      <m:sSupPr>
                        <m:ctrlPr>
                          <a:rPr lang="en-US" altLang="zh-CN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where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i="1">
                            <a:solidFill>
                              <a:schemeClr val="accent4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127219-0808-0243-9D36-5A504577C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74" y="4664880"/>
                <a:ext cx="5057538" cy="380810"/>
              </a:xfrm>
              <a:prstGeom prst="rect">
                <a:avLst/>
              </a:prstGeom>
              <a:blipFill>
                <a:blip r:embed="rId7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4476B51-BE26-CB43-A6C7-0B14DB512CFE}"/>
                  </a:ext>
                </a:extLst>
              </p:cNvPr>
              <p:cNvSpPr/>
              <p:nvPr/>
            </p:nvSpPr>
            <p:spPr>
              <a:xfrm>
                <a:off x="662917" y="2881461"/>
                <a:ext cx="2613664" cy="3808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𝐙</m:t>
                          </m:r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4476B51-BE26-CB43-A6C7-0B14DB512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17" y="2881461"/>
                <a:ext cx="2613664" cy="3808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56AC80F-33DC-C547-A27C-599E0377BB4A}"/>
              </a:ext>
            </a:extLst>
          </p:cNvPr>
          <p:cNvCxnSpPr>
            <a:cxnSpLocks/>
          </p:cNvCxnSpPr>
          <p:nvPr/>
        </p:nvCxnSpPr>
        <p:spPr>
          <a:xfrm flipH="1">
            <a:off x="3200400" y="3084332"/>
            <a:ext cx="12168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F6F1978-C87E-2040-87B1-C3A079031E51}"/>
                  </a:ext>
                </a:extLst>
              </p:cNvPr>
              <p:cNvSpPr/>
              <p:nvPr/>
            </p:nvSpPr>
            <p:spPr>
              <a:xfrm>
                <a:off x="156908" y="2406015"/>
                <a:ext cx="395794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600" dirty="0"/>
                  <a:t>Final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node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embedding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from</a:t>
                </a:r>
                <a:r>
                  <a:rPr lang="zh-CN" altLang="en-US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1600" dirty="0"/>
                  <a:t>-layer</a:t>
                </a:r>
                <a:r>
                  <a:rPr lang="zh-CN" altLang="en-US" sz="1600" dirty="0"/>
                  <a:t> </a:t>
                </a:r>
                <a:r>
                  <a:rPr lang="en-US" altLang="zh-CN" sz="1600" dirty="0"/>
                  <a:t>GNN</a:t>
                </a:r>
                <a:endParaRPr lang="en-US" sz="16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F6F1978-C87E-2040-87B1-C3A079031E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08" y="2406015"/>
                <a:ext cx="3957943" cy="338554"/>
              </a:xfrm>
              <a:prstGeom prst="rect">
                <a:avLst/>
              </a:prstGeom>
              <a:blipFill>
                <a:blip r:embed="rId9"/>
                <a:stretch>
                  <a:fillRect l="-9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88CD12-CFDB-254E-9509-8C3CE77E0EC2}"/>
              </a:ext>
            </a:extLst>
          </p:cNvPr>
          <p:cNvCxnSpPr>
            <a:cxnSpLocks/>
          </p:cNvCxnSpPr>
          <p:nvPr/>
        </p:nvCxnSpPr>
        <p:spPr>
          <a:xfrm>
            <a:off x="1736788" y="2689044"/>
            <a:ext cx="76200" cy="2792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8F8CDB6-7C53-0B4E-971D-3022D0ED4EF4}"/>
              </a:ext>
            </a:extLst>
          </p:cNvPr>
          <p:cNvSpPr/>
          <p:nvPr/>
        </p:nvSpPr>
        <p:spPr>
          <a:xfrm>
            <a:off x="598084" y="3684179"/>
            <a:ext cx="1826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Two-layer</a:t>
            </a:r>
            <a:r>
              <a:rPr lang="zh-CN" altLang="en-US" dirty="0"/>
              <a:t> </a:t>
            </a:r>
            <a:r>
              <a:rPr lang="en-US" altLang="zh-CN" dirty="0"/>
              <a:t>GCN: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5B390BE-8F8A-B64D-AFA9-93972EF410EA}"/>
              </a:ext>
            </a:extLst>
          </p:cNvPr>
          <p:cNvSpPr/>
          <p:nvPr/>
        </p:nvSpPr>
        <p:spPr>
          <a:xfrm>
            <a:off x="3100737" y="3685389"/>
            <a:ext cx="3615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Neighborhood</a:t>
            </a:r>
            <a:r>
              <a:rPr lang="zh-CN" altLang="en-US" sz="1600" dirty="0"/>
              <a:t> </a:t>
            </a:r>
            <a:r>
              <a:rPr lang="en-US" altLang="zh-CN" sz="1600" dirty="0"/>
              <a:t>from</a:t>
            </a:r>
            <a:r>
              <a:rPr lang="zh-CN" altLang="en-US" sz="1600" dirty="0"/>
              <a:t> </a:t>
            </a:r>
            <a:r>
              <a:rPr lang="en-US" altLang="zh-CN" sz="1600" dirty="0"/>
              <a:t>graph</a:t>
            </a:r>
            <a:r>
              <a:rPr lang="zh-CN" altLang="en-US" sz="1600" dirty="0"/>
              <a:t> </a:t>
            </a:r>
            <a:r>
              <a:rPr lang="en-US" altLang="zh-CN" sz="1600" dirty="0"/>
              <a:t>convolution</a:t>
            </a:r>
            <a:endParaRPr lang="en-US" sz="160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562FECA-CCFA-DA4C-941F-F239EDED9C80}"/>
              </a:ext>
            </a:extLst>
          </p:cNvPr>
          <p:cNvCxnSpPr>
            <a:cxnSpLocks/>
          </p:cNvCxnSpPr>
          <p:nvPr/>
        </p:nvCxnSpPr>
        <p:spPr>
          <a:xfrm flipH="1">
            <a:off x="3231068" y="3996139"/>
            <a:ext cx="152400" cy="216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D6E016F-1848-FB40-8529-65DF80F33283}"/>
              </a:ext>
            </a:extLst>
          </p:cNvPr>
          <p:cNvSpPr/>
          <p:nvPr/>
        </p:nvSpPr>
        <p:spPr>
          <a:xfrm>
            <a:off x="582151" y="5090735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or</a:t>
            </a:r>
            <a:r>
              <a:rPr lang="zh-CN" altLang="en-US" sz="1200" dirty="0"/>
              <a:t> </a:t>
            </a:r>
            <a:r>
              <a:rPr lang="en-US" altLang="zh-CN" sz="1200" dirty="0"/>
              <a:t>written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endParaRPr 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3EE359-BE3C-3245-B6BB-214D68D78CCF}"/>
                  </a:ext>
                </a:extLst>
              </p:cNvPr>
              <p:cNvSpPr/>
              <p:nvPr/>
            </p:nvSpPr>
            <p:spPr>
              <a:xfrm>
                <a:off x="1603584" y="5154585"/>
                <a:ext cx="6385586" cy="380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𝐙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𝐗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d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softmax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altLang="zh-CN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ReLU</m:t>
                      </m:r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𝐀</m:t>
                          </m:r>
                        </m:e>
                      </m:acc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𝐗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US" altLang="zh-CN" b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D53EE359-BE3C-3245-B6BB-214D68D78C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584" y="5154585"/>
                <a:ext cx="6385586" cy="380810"/>
              </a:xfrm>
              <a:prstGeom prst="rect">
                <a:avLst/>
              </a:prstGeom>
              <a:blipFill>
                <a:blip r:embed="rId10"/>
                <a:stretch>
                  <a:fillRect t="-3226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Down Arrow 36">
            <a:extLst>
              <a:ext uri="{FF2B5EF4-FFF2-40B4-BE49-F238E27FC236}">
                <a16:creationId xmlns:a16="http://schemas.microsoft.com/office/drawing/2014/main" id="{76821B4C-C364-5C43-A2C1-09FBAEB04549}"/>
              </a:ext>
            </a:extLst>
          </p:cNvPr>
          <p:cNvSpPr/>
          <p:nvPr/>
        </p:nvSpPr>
        <p:spPr>
          <a:xfrm>
            <a:off x="1831079" y="3383898"/>
            <a:ext cx="304800" cy="214148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20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4" grpId="0"/>
      <p:bldP spid="28" grpId="0"/>
      <p:bldP spid="29" grpId="0"/>
      <p:bldP spid="35" grpId="0"/>
      <p:bldP spid="36" grpId="0"/>
      <p:bldP spid="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78CFE5-17A1-7A48-939E-4F4ECE6A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78F34-47FE-AB41-9446-4E9B9E01CD4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b="1" dirty="0"/>
                  <a:t>(Semi-)supervised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training: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Cross-entropy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loss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over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labeled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samples: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sz="18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m:rPr>
                              <m:brk m:alnAt="7"/>
                            </m:rPr>
                            <a:rPr lang="en-US" altLang="zh-CN" sz="18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𝒴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1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𝒱</m:t>
                                  </m:r>
                                </m:e>
                                <m:sub>
                                  <m:r>
                                    <a:rPr lang="en-US" altLang="zh-CN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altLang="zh-CN" sz="1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18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softmax</m:t>
                                  </m:r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1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800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𝐖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z</m:t>
                                      </m:r>
                                      <m:r>
                                        <a:rPr lang="en-US" altLang="zh-CN" sz="1800" b="1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1800" baseline="30000" dirty="0" smtClean="0">
                                          <a:solidFill>
                                            <a:schemeClr val="tx1"/>
                                          </a:solidFill>
                                        </a:rPr>
                                        <m:t>T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1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800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𝐳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v</m:t>
                                      </m:r>
                                    </m:sub>
                                  </m:sSub>
                                  <m:r>
                                    <a:rPr lang="en-US" altLang="zh-CN" sz="1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where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𝐳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v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,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𝐖</m:t>
                        </m:r>
                      </m:e>
                      <m:sub>
                        <m:r>
                          <m:rPr>
                            <m:brk m:alnAt="7"/>
                          </m:rP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altLang="zh-CN" sz="18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  <m:r>
                          <a:rPr lang="en-US" altLang="zh-CN" sz="18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.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endParaRPr lang="en-US" altLang="zh-CN" sz="1800" dirty="0"/>
              </a:p>
              <a:p>
                <a:r>
                  <a:rPr lang="en-US" altLang="zh-CN" sz="1800" b="1" dirty="0"/>
                  <a:t>Unsupervised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training: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Random-walk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loss</a:t>
                </a:r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pPr marL="0" indent="0">
                  <a:buNone/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where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is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node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co-occurs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near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</m:t>
                    </m:r>
                    <m:r>
                      <a:rPr lang="en-US" altLang="zh-CN" sz="18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solidFill>
                      <a:schemeClr val="tx1"/>
                    </a:solidFill>
                  </a:rPr>
                  <a:t>on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fixed-length</a:t>
                </a:r>
                <a:r>
                  <a:rPr lang="zh-CN" altLang="en-US" sz="18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random</a:t>
                </a:r>
                <a:r>
                  <a:rPr lang="zh-CN" altLang="en-US" sz="1800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C00000"/>
                    </a:solidFill>
                  </a:rPr>
                  <a:t>walk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578F34-47FE-AB41-9446-4E9B9E01CD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7" t="-16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8C5FFFED-5291-F741-BC73-3BE2FD8C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</a:t>
            </a:r>
            <a:r>
              <a:rPr lang="en-US" altLang="zh-CN" dirty="0"/>
              <a:t>ing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4255C0-3D99-CA46-8CA2-9B7E627AFABB}"/>
              </a:ext>
            </a:extLst>
          </p:cNvPr>
          <p:cNvSpPr/>
          <p:nvPr/>
        </p:nvSpPr>
        <p:spPr>
          <a:xfrm>
            <a:off x="3037879" y="2520731"/>
            <a:ext cx="12394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label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schema</a:t>
            </a:r>
            <a:endParaRPr lang="en-US" sz="1400" dirty="0">
              <a:solidFill>
                <a:srgbClr val="01206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93B894-9E82-B342-94A4-E74E3BFE1859}"/>
              </a:ext>
            </a:extLst>
          </p:cNvPr>
          <p:cNvCxnSpPr>
            <a:cxnSpLocks/>
          </p:cNvCxnSpPr>
          <p:nvPr/>
        </p:nvCxnSpPr>
        <p:spPr>
          <a:xfrm flipV="1">
            <a:off x="3505200" y="2208311"/>
            <a:ext cx="114300" cy="312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1D5458-15EB-C546-BD52-316DBE5E8934}"/>
              </a:ext>
            </a:extLst>
          </p:cNvPr>
          <p:cNvSpPr/>
          <p:nvPr/>
        </p:nvSpPr>
        <p:spPr>
          <a:xfrm>
            <a:off x="4187594" y="2453421"/>
            <a:ext cx="1617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labelled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examples</a:t>
            </a:r>
            <a:endParaRPr lang="en-US" sz="1400" dirty="0">
              <a:solidFill>
                <a:srgbClr val="01206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8F23C5-166E-1041-94A0-3B21A005EA33}"/>
              </a:ext>
            </a:extLst>
          </p:cNvPr>
          <p:cNvCxnSpPr>
            <a:cxnSpLocks/>
          </p:cNvCxnSpPr>
          <p:nvPr/>
        </p:nvCxnSpPr>
        <p:spPr>
          <a:xfrm flipH="1" flipV="1">
            <a:off x="4097867" y="2221652"/>
            <a:ext cx="179454" cy="2548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231E789-7931-8D4E-B792-9E91CC620524}"/>
              </a:ext>
            </a:extLst>
          </p:cNvPr>
          <p:cNvSpPr/>
          <p:nvPr/>
        </p:nvSpPr>
        <p:spPr>
          <a:xfrm>
            <a:off x="4423871" y="2056744"/>
            <a:ext cx="1109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observation</a:t>
            </a:r>
            <a:endParaRPr lang="en-US" sz="1400" dirty="0">
              <a:solidFill>
                <a:srgbClr val="01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6E9F0E-E9B1-9D4C-8613-5AB5F319E7E7}"/>
              </a:ext>
            </a:extLst>
          </p:cNvPr>
          <p:cNvCxnSpPr>
            <a:cxnSpLocks/>
          </p:cNvCxnSpPr>
          <p:nvPr/>
        </p:nvCxnSpPr>
        <p:spPr>
          <a:xfrm flipH="1" flipV="1">
            <a:off x="4351942" y="1951872"/>
            <a:ext cx="143858" cy="149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DAAFD96-47D7-5A41-9CE5-E64ABDA17458}"/>
              </a:ext>
            </a:extLst>
          </p:cNvPr>
          <p:cNvSpPr/>
          <p:nvPr/>
        </p:nvSpPr>
        <p:spPr>
          <a:xfrm>
            <a:off x="5466763" y="2049956"/>
            <a:ext cx="960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prediction</a:t>
            </a:r>
            <a:endParaRPr lang="en-US" sz="1400" dirty="0">
              <a:solidFill>
                <a:srgbClr val="01206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1BB6DE-4F28-664C-A62B-0614E409EEDA}"/>
              </a:ext>
            </a:extLst>
          </p:cNvPr>
          <p:cNvCxnSpPr>
            <a:cxnSpLocks/>
          </p:cNvCxnSpPr>
          <p:nvPr/>
        </p:nvCxnSpPr>
        <p:spPr>
          <a:xfrm flipH="1" flipV="1">
            <a:off x="5389612" y="1951872"/>
            <a:ext cx="143858" cy="149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D5C21AD-B00B-8A44-BE68-FCD4F7503155}"/>
              </a:ext>
            </a:extLst>
          </p:cNvPr>
          <p:cNvSpPr/>
          <p:nvPr/>
        </p:nvSpPr>
        <p:spPr>
          <a:xfrm>
            <a:off x="368791" y="2805866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node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embedding</a:t>
            </a:r>
            <a:endParaRPr lang="en-US" sz="1400" dirty="0">
              <a:solidFill>
                <a:srgbClr val="01206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83B7BD-58DB-A746-A673-BBCB3B834FFE}"/>
              </a:ext>
            </a:extLst>
          </p:cNvPr>
          <p:cNvCxnSpPr>
            <a:cxnSpLocks/>
          </p:cNvCxnSpPr>
          <p:nvPr/>
        </p:nvCxnSpPr>
        <p:spPr>
          <a:xfrm flipV="1">
            <a:off x="1219200" y="2599849"/>
            <a:ext cx="86939" cy="2286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74A8D4F-2F22-EC4F-BE35-757CDE763BF5}"/>
              </a:ext>
            </a:extLst>
          </p:cNvPr>
          <p:cNvSpPr/>
          <p:nvPr/>
        </p:nvSpPr>
        <p:spPr>
          <a:xfrm>
            <a:off x="1828800" y="2880636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12060"/>
                </a:solidFill>
              </a:rPr>
              <a:t>from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embedding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space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to</a:t>
            </a:r>
            <a:r>
              <a:rPr lang="zh-CN" altLang="en-US" sz="1400" dirty="0">
                <a:solidFill>
                  <a:srgbClr val="012060"/>
                </a:solidFill>
              </a:rPr>
              <a:t> </a:t>
            </a:r>
            <a:r>
              <a:rPr lang="en-US" altLang="zh-CN" sz="1400" dirty="0">
                <a:solidFill>
                  <a:srgbClr val="012060"/>
                </a:solidFill>
              </a:rPr>
              <a:t>output</a:t>
            </a:r>
            <a:endParaRPr lang="en-US" sz="1400" dirty="0">
              <a:solidFill>
                <a:srgbClr val="01206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74ABDD-5174-3049-8A7D-290B8E069070}"/>
              </a:ext>
            </a:extLst>
          </p:cNvPr>
          <p:cNvCxnSpPr>
            <a:cxnSpLocks/>
          </p:cNvCxnSpPr>
          <p:nvPr/>
        </p:nvCxnSpPr>
        <p:spPr>
          <a:xfrm flipH="1" flipV="1">
            <a:off x="2367604" y="2691537"/>
            <a:ext cx="86043" cy="1890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A62956-C224-C542-9CEE-70EA1D081123}"/>
                  </a:ext>
                </a:extLst>
              </p:cNvPr>
              <p:cNvSpPr/>
              <p:nvPr/>
            </p:nvSpPr>
            <p:spPr>
              <a:xfrm>
                <a:off x="1714500" y="3771900"/>
                <a:ext cx="5715000" cy="406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baseline="30000" dirty="0"/>
                                <m:t>T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𝒬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baseline="30000" dirty="0"/>
                                <m:t>T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8A62956-C224-C542-9CEE-70EA1D081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500" y="3771900"/>
                <a:ext cx="5715000" cy="406778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5661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05DD45-C02D-3E49-A0D1-F9C9396FE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3078742"/>
            <a:ext cx="4483100" cy="2514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D3D72-E26F-AC41-A610-DC697A058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GCN’s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cons</a:t>
                </a:r>
              </a:p>
              <a:p>
                <a:pPr lvl="1"/>
                <a:r>
                  <a:rPr lang="en-US" altLang="zh-CN" dirty="0"/>
                  <a:t>Embeddings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generated</a:t>
                </a:r>
                <a:r>
                  <a:rPr lang="zh-CN" altLang="en-US" dirty="0"/>
                  <a:t> </a:t>
                </a:r>
                <a:r>
                  <a:rPr lang="en-US" altLang="zh-CN" i="1" dirty="0">
                    <a:solidFill>
                      <a:srgbClr val="C00000"/>
                    </a:solidFill>
                  </a:rPr>
                  <a:t>only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nodes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in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the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training</a:t>
                </a:r>
                <a:r>
                  <a:rPr lang="zh-CN" alt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graph</a:t>
                </a:r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High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space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complexity: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huge.</a:t>
                </a:r>
              </a:p>
              <a:p>
                <a:r>
                  <a:rPr lang="en-US" altLang="zh-CN" dirty="0"/>
                  <a:t>Ideas</a:t>
                </a:r>
              </a:p>
              <a:p>
                <a:pPr lvl="1"/>
                <a:r>
                  <a:rPr lang="en-US" altLang="zh-CN" dirty="0"/>
                  <a:t>Inductive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learning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by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Sampling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Aggregation</a:t>
                </a:r>
              </a:p>
              <a:p>
                <a:pPr lvl="1"/>
                <a:r>
                  <a:rPr lang="en-US" altLang="zh-CN" dirty="0"/>
                  <a:t>Batch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networks</a:t>
                </a:r>
              </a:p>
              <a:p>
                <a:pPr lvl="1"/>
                <a:endParaRPr lang="en-US" altLang="zh-CN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D3D72-E26F-AC41-A610-DC697A058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t="-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D9F1A4-1C09-8043-8DCE-F7943CD5C408}"/>
              </a:ext>
            </a:extLst>
          </p:cNvPr>
          <p:cNvSpPr/>
          <p:nvPr/>
        </p:nvSpPr>
        <p:spPr>
          <a:xfrm>
            <a:off x="304800" y="3467100"/>
            <a:ext cx="2971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GraphSAGE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(NeurIPS’17)</a:t>
            </a:r>
          </a:p>
          <a:p>
            <a:r>
              <a:rPr lang="en-US" altLang="zh-CN" sz="1400" i="1" dirty="0"/>
              <a:t>Hamilton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2139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C0EB34-C7C1-E646-840E-C2511E6B4918}"/>
              </a:ext>
            </a:extLst>
          </p:cNvPr>
          <p:cNvSpPr/>
          <p:nvPr/>
        </p:nvSpPr>
        <p:spPr>
          <a:xfrm>
            <a:off x="304800" y="4336042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PinSAGE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(KDD’18)</a:t>
            </a:r>
          </a:p>
          <a:p>
            <a:r>
              <a:rPr lang="en-US" altLang="zh-CN" sz="1400" i="1" dirty="0"/>
              <a:t>Ying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553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  <a:p>
            <a:r>
              <a:rPr lang="en-US" altLang="zh-CN" sz="1400" dirty="0"/>
              <a:t>(Deployed</a:t>
            </a:r>
            <a:r>
              <a:rPr lang="zh-CN" altLang="en-US" sz="1400" dirty="0"/>
              <a:t> </a:t>
            </a:r>
            <a:r>
              <a:rPr lang="en-US" altLang="zh-CN" sz="1400" dirty="0"/>
              <a:t>at</a:t>
            </a:r>
            <a:r>
              <a:rPr lang="zh-CN" altLang="en-US" sz="1400" dirty="0"/>
              <a:t> </a:t>
            </a:r>
            <a:r>
              <a:rPr lang="en-US" altLang="zh-CN" sz="1400" dirty="0"/>
              <a:t>Pinterest)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63877-0E84-3540-8180-A926B7E54D7E}"/>
                  </a:ext>
                </a:extLst>
              </p:cNvPr>
              <p:cNvSpPr/>
              <p:nvPr/>
            </p:nvSpPr>
            <p:spPr>
              <a:xfrm>
                <a:off x="6019800" y="2580189"/>
                <a:ext cx="3195145" cy="473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nor/>
                        </m:rPr>
                        <a:rPr lang="en-US" sz="20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{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 smtClean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2000" b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 </m:t>
                      </m:r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0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a:rPr lang="en-US" sz="2000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}</m:t>
                      </m:r>
                      <m:r>
                        <m:rPr>
                          <m:nor/>
                        </m:rPr>
                        <a:rPr lang="en-US" sz="2000" b="0" i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C263877-0E84-3540-8180-A926B7E54D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2580189"/>
                <a:ext cx="3195145" cy="473976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64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244F5-E7E4-9240-BD09-6EB382E054D4}"/>
              </a:ext>
            </a:extLst>
          </p:cNvPr>
          <p:cNvSpPr/>
          <p:nvPr/>
        </p:nvSpPr>
        <p:spPr>
          <a:xfrm>
            <a:off x="228600" y="1181100"/>
            <a:ext cx="70104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GAT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(ICLR’18):</a:t>
            </a:r>
            <a:r>
              <a:rPr lang="zh-CN" altLang="en-US" sz="1600" b="1" dirty="0"/>
              <a:t> </a:t>
            </a:r>
            <a:r>
              <a:rPr lang="en-US" altLang="zh-CN" sz="1600" dirty="0"/>
              <a:t>Graph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Attention</a:t>
            </a:r>
            <a:r>
              <a:rPr lang="zh-CN" altLang="en-US" sz="1600" dirty="0"/>
              <a:t> </a:t>
            </a:r>
            <a:r>
              <a:rPr lang="en-US" altLang="zh-CN" sz="1600" dirty="0"/>
              <a:t>Networks</a:t>
            </a:r>
            <a:r>
              <a:rPr lang="zh-CN" altLang="en-US" sz="1600" dirty="0"/>
              <a:t> </a:t>
            </a:r>
            <a:r>
              <a:rPr lang="en-US" altLang="zh-CN" sz="1400" i="1" dirty="0" err="1"/>
              <a:t>Velickovic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r>
              <a:rPr lang="zh-CN" altLang="en-US" sz="1400" i="1" dirty="0"/>
              <a:t> </a:t>
            </a:r>
            <a:r>
              <a:rPr lang="en-US" altLang="zh-CN" sz="1400" dirty="0"/>
              <a:t>(cited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2201</a:t>
            </a:r>
            <a:r>
              <a:rPr lang="zh-CN" altLang="en-US" sz="1400" dirty="0"/>
              <a:t> </a:t>
            </a:r>
            <a:r>
              <a:rPr lang="en-US" altLang="zh-CN" sz="1400" dirty="0"/>
              <a:t>times)</a:t>
            </a:r>
          </a:p>
          <a:p>
            <a:pPr algn="r"/>
            <a:r>
              <a:rPr lang="en-US" altLang="zh-CN" sz="1000" dirty="0"/>
              <a:t>Google</a:t>
            </a:r>
            <a:r>
              <a:rPr lang="zh-CN" altLang="en-US" sz="1000" dirty="0"/>
              <a:t> </a:t>
            </a:r>
            <a:r>
              <a:rPr lang="en-US" altLang="zh-CN" sz="1000" dirty="0"/>
              <a:t>Scholar</a:t>
            </a:r>
            <a:r>
              <a:rPr lang="zh-CN" altLang="en-US" sz="1000" dirty="0"/>
              <a:t> </a:t>
            </a:r>
            <a:r>
              <a:rPr lang="en-US" altLang="zh-CN" sz="1000" dirty="0"/>
              <a:t>10/15/2020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77B0B-A7AE-B84D-A706-3CCAB1D82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18" y="2530689"/>
            <a:ext cx="365760" cy="36576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180BA-0AD6-494D-8EC2-269C23E75450}"/>
              </a:ext>
            </a:extLst>
          </p:cNvPr>
          <p:cNvCxnSpPr>
            <a:cxnSpLocks/>
          </p:cNvCxnSpPr>
          <p:nvPr/>
        </p:nvCxnSpPr>
        <p:spPr>
          <a:xfrm>
            <a:off x="969690" y="2397601"/>
            <a:ext cx="408888" cy="2661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65BDB5-4062-3145-BA6B-A56FA846D3BA}"/>
              </a:ext>
            </a:extLst>
          </p:cNvPr>
          <p:cNvCxnSpPr>
            <a:cxnSpLocks/>
          </p:cNvCxnSpPr>
          <p:nvPr/>
        </p:nvCxnSpPr>
        <p:spPr>
          <a:xfrm flipV="1">
            <a:off x="1007918" y="2802639"/>
            <a:ext cx="370660" cy="301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F8594F-C27F-0F45-B3A6-52CD42962B32}"/>
              </a:ext>
            </a:extLst>
          </p:cNvPr>
          <p:cNvCxnSpPr>
            <a:cxnSpLocks/>
          </p:cNvCxnSpPr>
          <p:nvPr/>
        </p:nvCxnSpPr>
        <p:spPr>
          <a:xfrm>
            <a:off x="1870274" y="2699180"/>
            <a:ext cx="2577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51F23A-AFCF-2F44-B5A1-8F812ADBB60A}"/>
                  </a:ext>
                </a:extLst>
              </p:cNvPr>
              <p:cNvSpPr/>
              <p:nvPr/>
            </p:nvSpPr>
            <p:spPr>
              <a:xfrm>
                <a:off x="2112024" y="2439831"/>
                <a:ext cx="693780" cy="42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051F23A-AFCF-2F44-B5A1-8F812ADBB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2024" y="2439831"/>
                <a:ext cx="693780" cy="426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AA50CE-15CC-394C-99C9-E3E4459F48D8}"/>
                  </a:ext>
                </a:extLst>
              </p:cNvPr>
              <p:cNvSpPr/>
              <p:nvPr/>
            </p:nvSpPr>
            <p:spPr>
              <a:xfrm>
                <a:off x="206594" y="2160744"/>
                <a:ext cx="841128" cy="381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AAA50CE-15CC-394C-99C9-E3E4459F4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94" y="2160744"/>
                <a:ext cx="841128" cy="3816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7E5886-AB14-E044-9998-DBB9A1E351C7}"/>
                  </a:ext>
                </a:extLst>
              </p:cNvPr>
              <p:cNvSpPr/>
              <p:nvPr/>
            </p:nvSpPr>
            <p:spPr>
              <a:xfrm>
                <a:off x="206594" y="2941518"/>
                <a:ext cx="845937" cy="3816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𝐖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7E5886-AB14-E044-9998-DBB9A1E351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94" y="2941518"/>
                <a:ext cx="845937" cy="3816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20486-01FF-9042-8D68-D2A41E031576}"/>
                  </a:ext>
                </a:extLst>
              </p:cNvPr>
              <p:cNvSpPr/>
              <p:nvPr/>
            </p:nvSpPr>
            <p:spPr>
              <a:xfrm>
                <a:off x="1708597" y="1813081"/>
                <a:ext cx="153631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-</a:t>
                </a:r>
                <a:r>
                  <a:rPr lang="en-US" altLang="zh-CN" dirty="0" err="1"/>
                  <a:t>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attention</a:t>
                </a:r>
              </a:p>
              <a:p>
                <a:r>
                  <a:rPr lang="en-US" altLang="zh-CN" dirty="0"/>
                  <a:t>mechanism</a:t>
                </a:r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2620486-01FF-9042-8D68-D2A41E031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597" y="1813081"/>
                <a:ext cx="1536318" cy="646331"/>
              </a:xfrm>
              <a:prstGeom prst="rect">
                <a:avLst/>
              </a:prstGeom>
              <a:blipFill>
                <a:blip r:embed="rId7"/>
                <a:stretch>
                  <a:fillRect l="-3279" t="-3846" r="-1639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61E7110C-9365-D048-9B85-016345CEB1A0}"/>
              </a:ext>
            </a:extLst>
          </p:cNvPr>
          <p:cNvSpPr/>
          <p:nvPr/>
        </p:nvSpPr>
        <p:spPr>
          <a:xfrm>
            <a:off x="3368382" y="1813081"/>
            <a:ext cx="4160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multi-head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attentional</a:t>
            </a:r>
            <a:r>
              <a:rPr lang="zh-CN" altLang="en-US" dirty="0"/>
              <a:t> </a:t>
            </a:r>
            <a:r>
              <a:rPr lang="en-US" altLang="zh-CN" dirty="0"/>
              <a:t>layer.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52FC0F-E827-D644-8142-D01154EA2431}"/>
                  </a:ext>
                </a:extLst>
              </p:cNvPr>
              <p:cNvSpPr/>
              <p:nvPr/>
            </p:nvSpPr>
            <p:spPr>
              <a:xfrm>
                <a:off x="3048000" y="2190162"/>
                <a:ext cx="4572000" cy="10180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>
                              <a:latin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</a:rPr>
                            <m:t>v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7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m:rPr>
                                  <m:brk m:alnAt="7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𝒩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</m:e>
                              </m:d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0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altLang="zh-CN" sz="20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nary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</m:e>
                      </m:nary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252FC0F-E827-D644-8142-D01154EA24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190162"/>
                <a:ext cx="4572000" cy="1018036"/>
              </a:xfrm>
              <a:prstGeom prst="rect">
                <a:avLst/>
              </a:prstGeom>
              <a:blipFill>
                <a:blip r:embed="rId8"/>
                <a:stretch>
                  <a:fillRect t="-90244" b="-135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Down Arrow 18">
            <a:extLst>
              <a:ext uri="{FF2B5EF4-FFF2-40B4-BE49-F238E27FC236}">
                <a16:creationId xmlns:a16="http://schemas.microsoft.com/office/drawing/2014/main" id="{F6D10A4F-1440-C14B-ADCB-61851F171BB7}"/>
              </a:ext>
            </a:extLst>
          </p:cNvPr>
          <p:cNvSpPr/>
          <p:nvPr/>
        </p:nvSpPr>
        <p:spPr>
          <a:xfrm rot="16200000">
            <a:off x="2997865" y="2576015"/>
            <a:ext cx="304800" cy="214148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D6BE171-F00C-5147-9E58-99A841FA2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439018"/>
              </p:ext>
            </p:extLst>
          </p:nvPr>
        </p:nvGraphicFramePr>
        <p:xfrm>
          <a:off x="304800" y="3657488"/>
          <a:ext cx="6477000" cy="13449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2253">
                  <a:extLst>
                    <a:ext uri="{9D8B030D-6E8A-4147-A177-3AD203B41FA5}">
                      <a16:colId xmlns:a16="http://schemas.microsoft.com/office/drawing/2014/main" val="3347614606"/>
                    </a:ext>
                  </a:extLst>
                </a:gridCol>
                <a:gridCol w="804243">
                  <a:extLst>
                    <a:ext uri="{9D8B030D-6E8A-4147-A177-3AD203B41FA5}">
                      <a16:colId xmlns:a16="http://schemas.microsoft.com/office/drawing/2014/main" val="4100528261"/>
                    </a:ext>
                  </a:extLst>
                </a:gridCol>
                <a:gridCol w="1115126">
                  <a:extLst>
                    <a:ext uri="{9D8B030D-6E8A-4147-A177-3AD203B41FA5}">
                      <a16:colId xmlns:a16="http://schemas.microsoft.com/office/drawing/2014/main" val="1694174256"/>
                    </a:ext>
                  </a:extLst>
                </a:gridCol>
                <a:gridCol w="983178">
                  <a:extLst>
                    <a:ext uri="{9D8B030D-6E8A-4147-A177-3AD203B41FA5}">
                      <a16:colId xmlns:a16="http://schemas.microsoft.com/office/drawing/2014/main" val="4118640804"/>
                    </a:ext>
                  </a:extLst>
                </a:gridCol>
                <a:gridCol w="1347730">
                  <a:extLst>
                    <a:ext uri="{9D8B030D-6E8A-4147-A177-3AD203B41FA5}">
                      <a16:colId xmlns:a16="http://schemas.microsoft.com/office/drawing/2014/main" val="3850085857"/>
                    </a:ext>
                  </a:extLst>
                </a:gridCol>
                <a:gridCol w="1014470">
                  <a:extLst>
                    <a:ext uri="{9D8B030D-6E8A-4147-A177-3AD203B41FA5}">
                      <a16:colId xmlns:a16="http://schemas.microsoft.com/office/drawing/2014/main" val="2506395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Cora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Citeseer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/>
                        <a:t>Pubmed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PPI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746647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DeepWalk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67.2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43.2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65.3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GCN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61.2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21054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GCN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81.4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70.9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79.0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GraphSAGE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76.8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4924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83.0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72.5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79.0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GAT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97.3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310274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D653AE07-900E-AE41-A369-392C584F1E6C}"/>
              </a:ext>
            </a:extLst>
          </p:cNvPr>
          <p:cNvSpPr/>
          <p:nvPr/>
        </p:nvSpPr>
        <p:spPr>
          <a:xfrm>
            <a:off x="6948195" y="3404047"/>
            <a:ext cx="196720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3">
                    <a:lumMod val="75000"/>
                  </a:schemeClr>
                </a:solidFill>
              </a:rPr>
              <a:t>Pro:</a:t>
            </a:r>
          </a:p>
          <a:p>
            <a:r>
              <a:rPr lang="en-US" altLang="zh-CN" dirty="0"/>
              <a:t>Plug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C00000"/>
                </a:solidFill>
              </a:rPr>
              <a:t>Con:</a:t>
            </a:r>
          </a:p>
          <a:p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space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</a:p>
          <a:p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complexity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7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3D72-E26F-AC41-A610-DC697A058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Research:</a:t>
            </a:r>
            <a:r>
              <a:rPr lang="zh-CN" altLang="en-US" sz="1800" b="1" dirty="0"/>
              <a:t> </a:t>
            </a:r>
            <a:r>
              <a:rPr lang="en-US" altLang="zh-CN" sz="1800" dirty="0"/>
              <a:t>Directing</a:t>
            </a:r>
            <a:r>
              <a:rPr lang="zh-CN" altLang="en-US" sz="1800" dirty="0"/>
              <a:t> </a:t>
            </a:r>
            <a:r>
              <a:rPr lang="en-US" altLang="zh-CN" sz="1800" dirty="0"/>
              <a:t>DM</a:t>
            </a:r>
            <a:r>
              <a:rPr lang="en-US" altLang="zh-CN" sz="1800" baseline="300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Lab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u="sng" dirty="0"/>
              <a:t>D</a:t>
            </a:r>
            <a:r>
              <a:rPr lang="en-US" altLang="zh-CN" sz="1800" dirty="0"/>
              <a:t>ata</a:t>
            </a:r>
            <a:r>
              <a:rPr lang="zh-CN" altLang="en-US" sz="1800" dirty="0"/>
              <a:t> </a:t>
            </a:r>
            <a:r>
              <a:rPr lang="en-US" altLang="zh-CN" sz="1800" u="sng" dirty="0"/>
              <a:t>M</a:t>
            </a:r>
            <a:r>
              <a:rPr lang="en-US" altLang="zh-CN" sz="1800" dirty="0"/>
              <a:t>ining</a:t>
            </a:r>
            <a:r>
              <a:rPr lang="zh-CN" altLang="en-US" sz="1800" dirty="0"/>
              <a:t> </a:t>
            </a:r>
            <a:r>
              <a:rPr lang="en-US" altLang="zh-CN" sz="1800" dirty="0"/>
              <a:t>towards</a:t>
            </a:r>
            <a:r>
              <a:rPr lang="zh-CN" altLang="en-US" sz="1800" dirty="0"/>
              <a:t> </a:t>
            </a:r>
            <a:r>
              <a:rPr lang="en-US" altLang="zh-CN" sz="1800" u="sng" dirty="0"/>
              <a:t>D</a:t>
            </a:r>
            <a:r>
              <a:rPr lang="en-US" altLang="zh-CN" sz="1800" dirty="0"/>
              <a:t>ecision</a:t>
            </a:r>
            <a:r>
              <a:rPr lang="zh-CN" altLang="en-US" sz="1800" dirty="0"/>
              <a:t> </a:t>
            </a:r>
            <a:r>
              <a:rPr lang="en-US" altLang="zh-CN" sz="1800" u="sng" dirty="0"/>
              <a:t>M</a:t>
            </a:r>
            <a:r>
              <a:rPr lang="en-US" altLang="zh-CN" sz="1800" dirty="0"/>
              <a:t>aking</a:t>
            </a:r>
            <a:r>
              <a:rPr lang="zh-CN" altLang="en-US" sz="1800" dirty="0"/>
              <a:t> </a:t>
            </a:r>
            <a:r>
              <a:rPr lang="en-US" altLang="zh-CN" sz="1800" dirty="0"/>
              <a:t>Lab)</a:t>
            </a:r>
          </a:p>
          <a:p>
            <a:r>
              <a:rPr lang="en-US" altLang="zh-CN" sz="1800" b="1" dirty="0"/>
              <a:t>Teaching:</a:t>
            </a:r>
            <a:r>
              <a:rPr lang="zh-CN" altLang="en-US" sz="1800" b="1" dirty="0"/>
              <a:t> </a:t>
            </a:r>
            <a:r>
              <a:rPr lang="en-US" altLang="zh-CN" sz="1800" dirty="0"/>
              <a:t>40647</a:t>
            </a:r>
            <a:r>
              <a:rPr lang="zh-CN" altLang="en-US" sz="1800" dirty="0"/>
              <a:t> </a:t>
            </a:r>
            <a:r>
              <a:rPr lang="en-US" altLang="zh-CN" sz="1800" dirty="0"/>
              <a:t>Data</a:t>
            </a:r>
            <a:r>
              <a:rPr lang="zh-CN" altLang="en-US" sz="1800" dirty="0"/>
              <a:t> </a:t>
            </a:r>
            <a:r>
              <a:rPr lang="en-US" altLang="zh-CN" sz="1800" dirty="0"/>
              <a:t>Science,</a:t>
            </a:r>
            <a:r>
              <a:rPr lang="zh-CN" altLang="en-US" sz="1800" dirty="0"/>
              <a:t> </a:t>
            </a:r>
            <a:r>
              <a:rPr lang="en-US" altLang="zh-CN" sz="1800" dirty="0"/>
              <a:t>60326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Computational</a:t>
            </a:r>
            <a:r>
              <a:rPr lang="zh-CN" altLang="en-US" sz="1800" dirty="0"/>
              <a:t> </a:t>
            </a:r>
            <a:r>
              <a:rPr lang="en-US" altLang="zh-CN" sz="1800" dirty="0"/>
              <a:t>Behavior</a:t>
            </a:r>
            <a:r>
              <a:rPr lang="zh-CN" altLang="en-US" sz="1800" dirty="0"/>
              <a:t> </a:t>
            </a:r>
            <a:r>
              <a:rPr lang="en-US" altLang="zh-CN" sz="1800" dirty="0"/>
              <a:t>Modeling</a:t>
            </a: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E53B056-49C7-B741-AC5C-B5DBA9F06E35}"/>
              </a:ext>
            </a:extLst>
          </p:cNvPr>
          <p:cNvSpPr/>
          <p:nvPr/>
        </p:nvSpPr>
        <p:spPr>
          <a:xfrm>
            <a:off x="619821" y="2495441"/>
            <a:ext cx="1645920" cy="10972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Generated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Content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A0FAEB8-A63D-3E45-83A4-8793B0BCA581}"/>
              </a:ext>
            </a:extLst>
          </p:cNvPr>
          <p:cNvSpPr/>
          <p:nvPr/>
        </p:nvSpPr>
        <p:spPr>
          <a:xfrm>
            <a:off x="4809491" y="2495441"/>
            <a:ext cx="2119690" cy="350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Social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Interaction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FBB2BF-6CF3-8947-BD06-7A8ECE4D1E7C}"/>
              </a:ext>
            </a:extLst>
          </p:cNvPr>
          <p:cNvSpPr/>
          <p:nvPr/>
        </p:nvSpPr>
        <p:spPr>
          <a:xfrm>
            <a:off x="2983350" y="1924209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D36E71-92E3-2042-BEC1-B3DB70890019}"/>
              </a:ext>
            </a:extLst>
          </p:cNvPr>
          <p:cNvSpPr/>
          <p:nvPr/>
        </p:nvSpPr>
        <p:spPr>
          <a:xfrm>
            <a:off x="985581" y="3867041"/>
            <a:ext cx="914400" cy="36576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Text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C8879-A4B2-074B-AE53-95F4282BF438}"/>
              </a:ext>
            </a:extLst>
          </p:cNvPr>
          <p:cNvSpPr/>
          <p:nvPr/>
        </p:nvSpPr>
        <p:spPr>
          <a:xfrm>
            <a:off x="5649021" y="3867041"/>
            <a:ext cx="91440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Graph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61F03-8B12-5A44-B246-EA591A243E02}"/>
              </a:ext>
            </a:extLst>
          </p:cNvPr>
          <p:cNvSpPr/>
          <p:nvPr/>
        </p:nvSpPr>
        <p:spPr>
          <a:xfrm>
            <a:off x="619821" y="4607929"/>
            <a:ext cx="1645920" cy="36576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Unstructured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DB3F0F-F278-A646-98FD-ED7B089DBB19}"/>
              </a:ext>
            </a:extLst>
          </p:cNvPr>
          <p:cNvSpPr/>
          <p:nvPr/>
        </p:nvSpPr>
        <p:spPr>
          <a:xfrm>
            <a:off x="5283261" y="4607929"/>
            <a:ext cx="1645920" cy="36576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Structured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307F30-8008-FA49-BE4E-250403768518}"/>
              </a:ext>
            </a:extLst>
          </p:cNvPr>
          <p:cNvCxnSpPr>
            <a:cxnSpLocks/>
          </p:cNvCxnSpPr>
          <p:nvPr/>
        </p:nvCxnSpPr>
        <p:spPr>
          <a:xfrm>
            <a:off x="2411849" y="4729849"/>
            <a:ext cx="2743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7CFDCB1-A978-1C4A-ADC6-38E856BD3A05}"/>
              </a:ext>
            </a:extLst>
          </p:cNvPr>
          <p:cNvCxnSpPr>
            <a:cxnSpLocks/>
          </p:cNvCxnSpPr>
          <p:nvPr/>
        </p:nvCxnSpPr>
        <p:spPr>
          <a:xfrm flipH="1">
            <a:off x="2411850" y="4882249"/>
            <a:ext cx="2743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7F43FE4-7F62-8345-B2EE-1E3630F19546}"/>
              </a:ext>
            </a:extLst>
          </p:cNvPr>
          <p:cNvSpPr/>
          <p:nvPr/>
        </p:nvSpPr>
        <p:spPr>
          <a:xfrm>
            <a:off x="2820685" y="4447352"/>
            <a:ext cx="20730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4"/>
                </a:solidFill>
              </a:rPr>
              <a:t>Information</a:t>
            </a:r>
            <a:r>
              <a:rPr lang="zh-CN" altLang="en-US" sz="1400" b="1" dirty="0">
                <a:solidFill>
                  <a:schemeClr val="accent4"/>
                </a:solidFill>
              </a:rPr>
              <a:t> </a:t>
            </a:r>
            <a:r>
              <a:rPr lang="en-US" altLang="zh-CN" sz="1400" b="1" dirty="0">
                <a:solidFill>
                  <a:schemeClr val="accent4"/>
                </a:solidFill>
              </a:rPr>
              <a:t>extraction</a:t>
            </a:r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C29B8B95-FE49-AD4D-8CB3-2E7EE9CD90DC}"/>
              </a:ext>
            </a:extLst>
          </p:cNvPr>
          <p:cNvSpPr/>
          <p:nvPr/>
        </p:nvSpPr>
        <p:spPr>
          <a:xfrm rot="5400000">
            <a:off x="3656059" y="53566"/>
            <a:ext cx="236884" cy="466344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0B0C05-DF48-174D-AA43-7CFB1FFDC3E8}"/>
              </a:ext>
            </a:extLst>
          </p:cNvPr>
          <p:cNvSpPr/>
          <p:nvPr/>
        </p:nvSpPr>
        <p:spPr>
          <a:xfrm>
            <a:off x="3059852" y="4881167"/>
            <a:ext cx="1501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4"/>
                </a:solidFill>
              </a:rPr>
              <a:t>Text</a:t>
            </a:r>
            <a:r>
              <a:rPr lang="zh-CN" altLang="en-US" sz="1400" b="1" dirty="0">
                <a:solidFill>
                  <a:schemeClr val="accent4"/>
                </a:solidFill>
              </a:rPr>
              <a:t> </a:t>
            </a:r>
            <a:r>
              <a:rPr lang="en-US" altLang="zh-CN" sz="1400" b="1" dirty="0">
                <a:solidFill>
                  <a:schemeClr val="accent4"/>
                </a:solidFill>
              </a:rPr>
              <a:t>generation</a:t>
            </a:r>
            <a:endParaRPr lang="en-US" sz="1400" b="1" dirty="0">
              <a:solidFill>
                <a:schemeClr val="accent4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986075D-74FF-F441-860B-C89B64E56D2D}"/>
              </a:ext>
            </a:extLst>
          </p:cNvPr>
          <p:cNvSpPr/>
          <p:nvPr/>
        </p:nvSpPr>
        <p:spPr>
          <a:xfrm>
            <a:off x="2741522" y="2502879"/>
            <a:ext cx="1828800" cy="3434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Preference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39F4C238-9083-EA4B-AACB-D64F78EDDC37}"/>
              </a:ext>
            </a:extLst>
          </p:cNvPr>
          <p:cNvSpPr/>
          <p:nvPr/>
        </p:nvSpPr>
        <p:spPr>
          <a:xfrm>
            <a:off x="2741522" y="2977916"/>
            <a:ext cx="1828800" cy="6148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Suspicious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Intention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A4EEBCE-B97A-2443-A84B-E834C4A3973B}"/>
              </a:ext>
            </a:extLst>
          </p:cNvPr>
          <p:cNvSpPr/>
          <p:nvPr/>
        </p:nvSpPr>
        <p:spPr>
          <a:xfrm>
            <a:off x="4809491" y="2975181"/>
            <a:ext cx="2119690" cy="614805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Spatiotemporal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Context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13EDB28-B547-BC4E-B2DD-352B6D893293}"/>
              </a:ext>
            </a:extLst>
          </p:cNvPr>
          <p:cNvCxnSpPr>
            <a:cxnSpLocks/>
          </p:cNvCxnSpPr>
          <p:nvPr/>
        </p:nvCxnSpPr>
        <p:spPr>
          <a:xfrm>
            <a:off x="5283261" y="3735543"/>
            <a:ext cx="365760" cy="165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D9FF7A-C168-FA48-ABF0-7C0AC2D08D1D}"/>
              </a:ext>
            </a:extLst>
          </p:cNvPr>
          <p:cNvCxnSpPr>
            <a:cxnSpLocks/>
          </p:cNvCxnSpPr>
          <p:nvPr/>
        </p:nvCxnSpPr>
        <p:spPr>
          <a:xfrm>
            <a:off x="5711078" y="3635865"/>
            <a:ext cx="128875" cy="220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E45042E-45A8-7746-8E6B-3EC75C1D5144}"/>
              </a:ext>
            </a:extLst>
          </p:cNvPr>
          <p:cNvCxnSpPr>
            <a:cxnSpLocks/>
          </p:cNvCxnSpPr>
          <p:nvPr/>
        </p:nvCxnSpPr>
        <p:spPr>
          <a:xfrm>
            <a:off x="6031350" y="3634217"/>
            <a:ext cx="0" cy="226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7DB456F-72AC-BE4A-8101-CCB5D7423696}"/>
              </a:ext>
            </a:extLst>
          </p:cNvPr>
          <p:cNvCxnSpPr>
            <a:cxnSpLocks/>
          </p:cNvCxnSpPr>
          <p:nvPr/>
        </p:nvCxnSpPr>
        <p:spPr>
          <a:xfrm>
            <a:off x="1445409" y="3635865"/>
            <a:ext cx="0" cy="2235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C142C-4475-9D4D-AF4D-44C0585A937C}"/>
              </a:ext>
            </a:extLst>
          </p:cNvPr>
          <p:cNvSpPr/>
          <p:nvPr/>
        </p:nvSpPr>
        <p:spPr>
          <a:xfrm>
            <a:off x="3124200" y="3709524"/>
            <a:ext cx="23310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/>
                </a:solidFill>
              </a:rPr>
              <a:t>Graph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</a:rPr>
              <a:t>anomaly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</a:rPr>
              <a:t>detection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D07E96-6B60-B44C-9536-E7BC7C8F0701}"/>
              </a:ext>
            </a:extLst>
          </p:cNvPr>
          <p:cNvSpPr/>
          <p:nvPr/>
        </p:nvSpPr>
        <p:spPr>
          <a:xfrm>
            <a:off x="4841022" y="1952559"/>
            <a:ext cx="30614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432FF"/>
                </a:solidFill>
              </a:rPr>
              <a:t>Target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r>
              <a:rPr lang="en-US" altLang="zh-CN" sz="1400" dirty="0">
                <a:solidFill>
                  <a:srgbClr val="0432FF"/>
                </a:solidFill>
              </a:rPr>
              <a:t>advertising,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r>
              <a:rPr lang="en-US" altLang="zh-CN" sz="1400" dirty="0" err="1">
                <a:solidFill>
                  <a:srgbClr val="0432FF"/>
                </a:solidFill>
              </a:rPr>
              <a:t>RecSys</a:t>
            </a:r>
            <a:r>
              <a:rPr lang="en-US" altLang="zh-CN" sz="1400" dirty="0">
                <a:solidFill>
                  <a:srgbClr val="0432FF"/>
                </a:solidFill>
              </a:rPr>
              <a:t>,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r>
              <a:rPr lang="en-US" altLang="zh-CN" sz="1400" dirty="0">
                <a:solidFill>
                  <a:srgbClr val="0432FF"/>
                </a:solidFill>
              </a:rPr>
              <a:t>QA,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r>
              <a:rPr lang="en-US" altLang="zh-CN" sz="1400" dirty="0">
                <a:solidFill>
                  <a:srgbClr val="0432FF"/>
                </a:solidFill>
              </a:rPr>
              <a:t>etc.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9B8E8A-D1E3-A545-84A8-3E236F6F75F0}"/>
              </a:ext>
            </a:extLst>
          </p:cNvPr>
          <p:cNvSpPr/>
          <p:nvPr/>
        </p:nvSpPr>
        <p:spPr>
          <a:xfrm>
            <a:off x="6352072" y="3480329"/>
            <a:ext cx="27494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/>
                </a:solidFill>
              </a:rPr>
              <a:t>Graph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</a:rPr>
              <a:t>representation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</a:rPr>
              <a:t>learning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3A3F3F-9018-6840-B35F-1BB80B39A1C6}"/>
              </a:ext>
            </a:extLst>
          </p:cNvPr>
          <p:cNvSpPr/>
          <p:nvPr/>
        </p:nvSpPr>
        <p:spPr>
          <a:xfrm>
            <a:off x="6682096" y="3808834"/>
            <a:ext cx="2233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/>
                </a:solidFill>
              </a:rPr>
              <a:t>Dynamic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</a:rPr>
              <a:t>graph</a:t>
            </a:r>
            <a:r>
              <a:rPr lang="zh-CN" altLang="en-US" sz="1400" b="1" dirty="0">
                <a:solidFill>
                  <a:schemeClr val="accent2"/>
                </a:solidFill>
              </a:rPr>
              <a:t> </a:t>
            </a:r>
            <a:r>
              <a:rPr lang="en-US" altLang="zh-CN" sz="1400" b="1" dirty="0">
                <a:solidFill>
                  <a:schemeClr val="accent2"/>
                </a:solidFill>
              </a:rPr>
              <a:t>analysis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86AAA1C-1C30-6A4D-AE90-5581138A42F4}"/>
              </a:ext>
            </a:extLst>
          </p:cNvPr>
          <p:cNvCxnSpPr>
            <a:cxnSpLocks/>
          </p:cNvCxnSpPr>
          <p:nvPr/>
        </p:nvCxnSpPr>
        <p:spPr>
          <a:xfrm flipH="1" flipV="1">
            <a:off x="6031350" y="4275804"/>
            <a:ext cx="1329" cy="3102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67384F0B-1E09-614D-8BCE-9877144A9AD6}"/>
              </a:ext>
            </a:extLst>
          </p:cNvPr>
          <p:cNvSpPr/>
          <p:nvPr/>
        </p:nvSpPr>
        <p:spPr>
          <a:xfrm>
            <a:off x="6083560" y="4268183"/>
            <a:ext cx="1627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432FF"/>
                </a:solidFill>
              </a:rPr>
              <a:t>Knowledge</a:t>
            </a:r>
            <a:r>
              <a:rPr lang="zh-CN" altLang="en-US" sz="1400" dirty="0">
                <a:solidFill>
                  <a:srgbClr val="0432FF"/>
                </a:solidFill>
              </a:rPr>
              <a:t> </a:t>
            </a:r>
            <a:r>
              <a:rPr lang="en-US" altLang="zh-CN" sz="1400" dirty="0">
                <a:solidFill>
                  <a:srgbClr val="0432FF"/>
                </a:solidFill>
              </a:rPr>
              <a:t>graph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2D31330-DE41-7940-841B-B5AC87DB2392}"/>
              </a:ext>
            </a:extLst>
          </p:cNvPr>
          <p:cNvCxnSpPr>
            <a:cxnSpLocks/>
          </p:cNvCxnSpPr>
          <p:nvPr/>
        </p:nvCxnSpPr>
        <p:spPr>
          <a:xfrm>
            <a:off x="1442781" y="4275804"/>
            <a:ext cx="0" cy="31023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C64FE6C-86A7-4140-B8A2-77A4756E6961}"/>
              </a:ext>
            </a:extLst>
          </p:cNvPr>
          <p:cNvSpPr/>
          <p:nvPr/>
        </p:nvSpPr>
        <p:spPr>
          <a:xfrm>
            <a:off x="7239000" y="3019995"/>
            <a:ext cx="1818173" cy="415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E91905-32AC-0C4C-8DEB-37F57BB93E74}"/>
              </a:ext>
            </a:extLst>
          </p:cNvPr>
          <p:cNvSpPr/>
          <p:nvPr/>
        </p:nvSpPr>
        <p:spPr>
          <a:xfrm>
            <a:off x="673660" y="5185180"/>
            <a:ext cx="3243781" cy="4155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20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20" grpId="0"/>
      <p:bldP spid="23" grpId="0"/>
      <p:bldP spid="37" grpId="0"/>
      <p:bldP spid="39" grpId="0"/>
      <p:bldP spid="40" grpId="0"/>
      <p:bldP spid="44" grpId="0"/>
      <p:bldP spid="48" grpId="0" animBg="1"/>
      <p:bldP spid="4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54AE2-A58E-8B43-92DE-B3AEE9758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E30640-ED79-0343-A8AF-60295A5C0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heterogeneity</a:t>
            </a:r>
          </a:p>
          <a:p>
            <a:pPr lvl="1"/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(WWW’19)</a:t>
            </a:r>
          </a:p>
          <a:p>
            <a:pPr lvl="1"/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(KDD’19):</a:t>
            </a:r>
            <a:r>
              <a:rPr lang="zh-CN" altLang="en-US" dirty="0"/>
              <a:t> </a:t>
            </a:r>
            <a:r>
              <a:rPr lang="en-US" altLang="zh-CN" dirty="0"/>
              <a:t>Multimodality</a:t>
            </a:r>
          </a:p>
          <a:p>
            <a:pPr lvl="1"/>
            <a:r>
              <a:rPr lang="en-US" altLang="zh-CN" dirty="0"/>
              <a:t>Meta-path-guided</a:t>
            </a:r>
            <a:r>
              <a:rPr lang="zh-CN" altLang="en-US" dirty="0"/>
              <a:t> </a:t>
            </a:r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(KDD’19)</a:t>
            </a:r>
          </a:p>
          <a:p>
            <a:pPr lvl="1"/>
            <a:r>
              <a:rPr lang="en-US" altLang="zh-CN" dirty="0"/>
              <a:t>Meta-path-aggregated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(WWW’20)</a:t>
            </a:r>
          </a:p>
          <a:p>
            <a:r>
              <a:rPr lang="en-US" altLang="zh-CN" dirty="0"/>
              <a:t>Multi-head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mechanism</a:t>
            </a:r>
          </a:p>
          <a:p>
            <a:pPr lvl="1"/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(KDD’19)</a:t>
            </a:r>
          </a:p>
          <a:p>
            <a:pPr lvl="1"/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(WWW’19)</a:t>
            </a:r>
          </a:p>
          <a:p>
            <a:pPr lvl="1"/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(IJCAI’19):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Profiling</a:t>
            </a:r>
          </a:p>
          <a:p>
            <a:pPr lvl="1"/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(TPAMI’20):</a:t>
            </a:r>
            <a:r>
              <a:rPr lang="zh-CN" altLang="en-US" dirty="0"/>
              <a:t> </a:t>
            </a:r>
            <a:r>
              <a:rPr lang="en-US" altLang="zh-CN" dirty="0"/>
              <a:t>Domain</a:t>
            </a:r>
            <a:r>
              <a:rPr lang="zh-CN" altLang="en-US" dirty="0"/>
              <a:t> </a:t>
            </a:r>
            <a:r>
              <a:rPr lang="en-US" altLang="zh-CN" dirty="0"/>
              <a:t>Adaption</a:t>
            </a:r>
          </a:p>
          <a:p>
            <a:pPr lvl="1"/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(NeurIPS’19)</a:t>
            </a:r>
          </a:p>
          <a:p>
            <a:pPr lvl="1"/>
            <a:r>
              <a:rPr lang="en-US" altLang="zh-CN" dirty="0"/>
              <a:t>Heterogeneous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r>
              <a:rPr lang="zh-CN" altLang="en-US" dirty="0"/>
              <a:t> </a:t>
            </a:r>
            <a:r>
              <a:rPr lang="en-US" altLang="zh-CN" dirty="0"/>
              <a:t>(WWW’20)</a:t>
            </a:r>
          </a:p>
          <a:p>
            <a:pPr lvl="1"/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pre-training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(KDD’20)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D67C921-4742-114A-8653-B7F96E02C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685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86898-4E90-734B-9CEC-0BE89F4C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7593E-4B41-FE45-9B69-35A94EBE95B1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C0D4C0-2DC4-A845-9EFE-58F92692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modeling: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</a:p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learning: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technologies</a:t>
            </a:r>
          </a:p>
          <a:p>
            <a:pPr lvl="1"/>
            <a:r>
              <a:rPr lang="en-US" altLang="zh-CN" sz="2000" dirty="0"/>
              <a:t>Adjacency</a:t>
            </a:r>
            <a:r>
              <a:rPr lang="zh-CN" altLang="en-US" sz="2000" dirty="0"/>
              <a:t> </a:t>
            </a:r>
            <a:r>
              <a:rPr lang="en-US" altLang="zh-CN" sz="2000" dirty="0"/>
              <a:t>matrix</a:t>
            </a:r>
            <a:r>
              <a:rPr lang="zh-CN" altLang="en-US" sz="2000" dirty="0"/>
              <a:t> </a:t>
            </a:r>
            <a:r>
              <a:rPr lang="en-US" altLang="zh-CN" sz="2000" dirty="0"/>
              <a:t>factorization</a:t>
            </a:r>
          </a:p>
          <a:p>
            <a:pPr lvl="1"/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</a:p>
          <a:p>
            <a:pPr lvl="1"/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neural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/>
              <a:t>(GNN)</a:t>
            </a:r>
          </a:p>
          <a:p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techniques: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r>
              <a:rPr lang="en-US" altLang="zh-CN" sz="2000" dirty="0" err="1"/>
              <a:t>CalendarGNN</a:t>
            </a:r>
            <a:r>
              <a:rPr lang="zh-CN" altLang="en-US" sz="2000" dirty="0"/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Wang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et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al.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KDD’20</a:t>
            </a:r>
          </a:p>
          <a:p>
            <a:pPr lvl="1"/>
            <a:r>
              <a:rPr lang="en-US" altLang="zh-CN" sz="2000" dirty="0" err="1"/>
              <a:t>CoEvoGNN</a:t>
            </a:r>
            <a:r>
              <a:rPr lang="zh-CN" altLang="en-US" sz="2000" dirty="0"/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Wang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et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al.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KDD-DLG’20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Best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Paper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Award</a:t>
            </a:r>
          </a:p>
          <a:p>
            <a:pPr lvl="1"/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Anomaly</a:t>
            </a:r>
            <a:r>
              <a:rPr lang="zh-CN" altLang="en-US" sz="2000" dirty="0"/>
              <a:t> </a:t>
            </a:r>
            <a:r>
              <a:rPr lang="en-US" altLang="zh-CN" sz="2000" dirty="0"/>
              <a:t>Loss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GNNs</a:t>
            </a:r>
            <a:r>
              <a:rPr lang="zh-CN" altLang="en-US" sz="2000" dirty="0"/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Zhao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et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al.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CIKM’20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D4DA6E-96E6-2D43-9F38-206631AD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30A7B-CE52-E24C-B6B3-9EB11E510FB4}"/>
              </a:ext>
            </a:extLst>
          </p:cNvPr>
          <p:cNvSpPr/>
          <p:nvPr/>
        </p:nvSpPr>
        <p:spPr>
          <a:xfrm>
            <a:off x="457201" y="3525746"/>
            <a:ext cx="8077200" cy="1579390"/>
          </a:xfrm>
          <a:prstGeom prst="rect">
            <a:avLst/>
          </a:prstGeom>
          <a:noFill/>
          <a:ln w="63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GNN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Spatiotemporal</a:t>
            </a:r>
            <a:r>
              <a:rPr lang="zh-CN" altLang="en-US" sz="2800" dirty="0"/>
              <a:t> </a:t>
            </a:r>
            <a:r>
              <a:rPr lang="en-US" altLang="zh-CN" sz="2800" dirty="0"/>
              <a:t>Behavior</a:t>
            </a:r>
            <a:r>
              <a:rPr lang="zh-CN" altLang="en-US" sz="2800" dirty="0"/>
              <a:t> </a:t>
            </a:r>
            <a:r>
              <a:rPr lang="en-US" altLang="zh-CN" sz="2800" dirty="0"/>
              <a:t>Modeling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ACA0E1-2A3F-F345-ABF3-82C3EA021C23}"/>
              </a:ext>
            </a:extLst>
          </p:cNvPr>
          <p:cNvSpPr/>
          <p:nvPr/>
        </p:nvSpPr>
        <p:spPr>
          <a:xfrm>
            <a:off x="152400" y="1181100"/>
            <a:ext cx="2819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CalendarGNN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(KDD’20)</a:t>
            </a:r>
          </a:p>
          <a:p>
            <a:r>
              <a:rPr lang="en-US" altLang="zh-CN" sz="1400" i="1" dirty="0"/>
              <a:t>Wang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and</a:t>
            </a:r>
            <a:r>
              <a:rPr lang="zh-CN" altLang="en-US" sz="1400" i="1" dirty="0"/>
              <a:t> </a:t>
            </a:r>
            <a:r>
              <a:rPr lang="en-US" altLang="zh-CN" sz="1400" i="1" u="sng" dirty="0"/>
              <a:t>Jiang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endParaRPr lang="en-US" altLang="zh-CN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AD00DB-D45D-4347-B3D4-F446F9DFD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631" y="1550127"/>
            <a:ext cx="296982" cy="29698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130300-5B4B-5848-AFD8-18CB18B1E718}"/>
              </a:ext>
            </a:extLst>
          </p:cNvPr>
          <p:cNvSpPr/>
          <p:nvPr/>
        </p:nvSpPr>
        <p:spPr>
          <a:xfrm>
            <a:off x="2322892" y="1735098"/>
            <a:ext cx="2971800" cy="1779997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349170-D0F8-AC42-A1B8-E2D0A3D0B3E1}"/>
              </a:ext>
            </a:extLst>
          </p:cNvPr>
          <p:cNvSpPr/>
          <p:nvPr/>
        </p:nvSpPr>
        <p:spPr>
          <a:xfrm>
            <a:off x="2641145" y="1992656"/>
            <a:ext cx="2494289" cy="56004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4E5597-B194-8347-B227-67E93A08366F}"/>
              </a:ext>
            </a:extLst>
          </p:cNvPr>
          <p:cNvSpPr/>
          <p:nvPr/>
        </p:nvSpPr>
        <p:spPr>
          <a:xfrm>
            <a:off x="2641145" y="2698247"/>
            <a:ext cx="2494289" cy="56004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3F11C62-B1C2-B24D-A64D-5C7028C499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47266" y1="51367" x2="47266" y2="51367"/>
                        <a14:foregroundMark x1="16602" y1="52344" x2="16602" y2="52344"/>
                        <a14:foregroundMark x1="15820" y1="66211" x2="15820" y2="66211"/>
                        <a14:foregroundMark x1="22266" y1="77344" x2="22266" y2="77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3892" y="1819777"/>
            <a:ext cx="301752" cy="301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E9CF3A-DCC3-D74E-8E9E-B70AC7C1D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10000" b="90000" l="10000" r="90000">
                        <a14:foregroundMark x1="47266" y1="51367" x2="47266" y2="51367"/>
                        <a14:foregroundMark x1="16602" y1="52344" x2="16602" y2="52344"/>
                        <a14:foregroundMark x1="15820" y1="66211" x2="15820" y2="66211"/>
                        <a14:foregroundMark x1="22266" y1="77344" x2="22266" y2="77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3892" y="2560759"/>
            <a:ext cx="301752" cy="301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57645A-3F22-7A43-9CCE-4BC1F262E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307" y="2064790"/>
            <a:ext cx="457200" cy="457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96DD7D8-4797-DF4A-A391-7A4B9E1A68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332" y="2064790"/>
            <a:ext cx="457200" cy="457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27E9A2-C302-D64A-8610-0859CF9C8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357" y="2064790"/>
            <a:ext cx="457200" cy="457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E86CE3-531A-C342-A477-AC158F39B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4699" y="2064790"/>
            <a:ext cx="457200" cy="4572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151BF5A-C5D0-3A4E-A68C-C354DA8B11F1}"/>
              </a:ext>
            </a:extLst>
          </p:cNvPr>
          <p:cNvSpPr/>
          <p:nvPr/>
        </p:nvSpPr>
        <p:spPr>
          <a:xfrm>
            <a:off x="4389281" y="2056731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AB1B69-5F14-8044-A1E5-56536C7A6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700" y="2742507"/>
            <a:ext cx="457200" cy="457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9D8652-016E-6540-A45F-29BCF7208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725" y="2742507"/>
            <a:ext cx="4572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9D58507-D0AB-9D46-9404-99BE692A3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750" y="2742507"/>
            <a:ext cx="457200" cy="45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AF768A-AF90-2F48-9586-35C7FF66F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092" y="2742507"/>
            <a:ext cx="457200" cy="4572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50EE609-B7E6-3242-96F3-8F327B907223}"/>
              </a:ext>
            </a:extLst>
          </p:cNvPr>
          <p:cNvSpPr/>
          <p:nvPr/>
        </p:nvSpPr>
        <p:spPr>
          <a:xfrm>
            <a:off x="4389674" y="27344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8FDCE99-9F0A-2944-81FF-6B72BB0BAFD9}"/>
              </a:ext>
            </a:extLst>
          </p:cNvPr>
          <p:cNvSpPr/>
          <p:nvPr/>
        </p:nvSpPr>
        <p:spPr>
          <a:xfrm>
            <a:off x="2569488" y="314576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2977D68-6523-E748-804C-D292E6184C27}"/>
              </a:ext>
            </a:extLst>
          </p:cNvPr>
          <p:cNvSpPr/>
          <p:nvPr/>
        </p:nvSpPr>
        <p:spPr>
          <a:xfrm>
            <a:off x="2238441" y="34290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924473-B965-E94A-AFBD-AD3D02357C89}"/>
              </a:ext>
            </a:extLst>
          </p:cNvPr>
          <p:cNvSpPr/>
          <p:nvPr/>
        </p:nvSpPr>
        <p:spPr>
          <a:xfrm>
            <a:off x="2580511" y="1458099"/>
            <a:ext cx="5838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user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F18879A-44C7-5944-975B-4B21BAEC451E}"/>
              </a:ext>
            </a:extLst>
          </p:cNvPr>
          <p:cNvSpPr/>
          <p:nvPr/>
        </p:nvSpPr>
        <p:spPr>
          <a:xfrm>
            <a:off x="2939870" y="1715145"/>
            <a:ext cx="8787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session</a:t>
            </a:r>
            <a:endParaRPr lang="en-US" sz="16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215D34-FE1B-D14B-B1DC-BAB49E2B1125}"/>
              </a:ext>
            </a:extLst>
          </p:cNvPr>
          <p:cNvSpPr/>
          <p:nvPr/>
        </p:nvSpPr>
        <p:spPr>
          <a:xfrm>
            <a:off x="2697033" y="2233540"/>
            <a:ext cx="813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item(s)</a:t>
            </a:r>
            <a:endParaRPr lang="en-US" sz="1600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164B5BC-0C48-E341-A403-C9E62C001547}"/>
              </a:ext>
            </a:extLst>
          </p:cNvPr>
          <p:cNvCxnSpPr>
            <a:stCxn id="9" idx="2"/>
            <a:endCxn id="13" idx="1"/>
          </p:cNvCxnSpPr>
          <p:nvPr/>
        </p:nvCxnSpPr>
        <p:spPr>
          <a:xfrm>
            <a:off x="2501122" y="1847109"/>
            <a:ext cx="202770" cy="12354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D10F3A1-018A-9046-966E-78734C9170A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959545" y="2057488"/>
            <a:ext cx="418762" cy="235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8B8EADB-9EB6-B64C-B84D-F243ECB01E93}"/>
              </a:ext>
            </a:extLst>
          </p:cNvPr>
          <p:cNvCxnSpPr>
            <a:cxnSpLocks/>
          </p:cNvCxnSpPr>
          <p:nvPr/>
        </p:nvCxnSpPr>
        <p:spPr>
          <a:xfrm>
            <a:off x="3046370" y="2026778"/>
            <a:ext cx="325472" cy="94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7D096AA-481D-8B48-BE7B-6FEC7B5175E9}"/>
              </a:ext>
            </a:extLst>
          </p:cNvPr>
          <p:cNvCxnSpPr>
            <a:cxnSpLocks/>
          </p:cNvCxnSpPr>
          <p:nvPr/>
        </p:nvCxnSpPr>
        <p:spPr>
          <a:xfrm>
            <a:off x="3004012" y="2785864"/>
            <a:ext cx="418762" cy="2359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E115490-BE12-D945-825C-CBBF56783E3E}"/>
              </a:ext>
            </a:extLst>
          </p:cNvPr>
          <p:cNvCxnSpPr>
            <a:cxnSpLocks/>
          </p:cNvCxnSpPr>
          <p:nvPr/>
        </p:nvCxnSpPr>
        <p:spPr>
          <a:xfrm>
            <a:off x="3090837" y="2755154"/>
            <a:ext cx="325472" cy="9475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F8CD2B-C2C4-104D-8944-ACCC6B7FE5B9}"/>
              </a:ext>
            </a:extLst>
          </p:cNvPr>
          <p:cNvGrpSpPr/>
          <p:nvPr/>
        </p:nvGrpSpPr>
        <p:grpSpPr>
          <a:xfrm>
            <a:off x="2855792" y="4013289"/>
            <a:ext cx="1948987" cy="1435008"/>
            <a:chOff x="592291" y="3426891"/>
            <a:chExt cx="3407580" cy="2550081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79CDF0F-F48C-F844-B352-A9E323F23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2291" y="3426891"/>
              <a:ext cx="3407580" cy="2550081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30D217A-0DDA-144D-967B-161396CDFCCD}"/>
                </a:ext>
              </a:extLst>
            </p:cNvPr>
            <p:cNvSpPr/>
            <p:nvPr/>
          </p:nvSpPr>
          <p:spPr>
            <a:xfrm rot="5400000">
              <a:off x="1304586" y="4309652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EAAC9B-7E12-DD4C-A117-1945BC0978B6}"/>
                </a:ext>
              </a:extLst>
            </p:cNvPr>
            <p:cNvSpPr/>
            <p:nvPr/>
          </p:nvSpPr>
          <p:spPr>
            <a:xfrm rot="5400000">
              <a:off x="1304586" y="4430173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8D0A1B9-B205-9246-8736-064AE912F1D1}"/>
                </a:ext>
              </a:extLst>
            </p:cNvPr>
            <p:cNvSpPr/>
            <p:nvPr/>
          </p:nvSpPr>
          <p:spPr>
            <a:xfrm rot="5400000">
              <a:off x="1795655" y="4274111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7A6FBF6-DD7B-7A4C-865C-F15BCD74E189}"/>
                </a:ext>
              </a:extLst>
            </p:cNvPr>
            <p:cNvSpPr/>
            <p:nvPr/>
          </p:nvSpPr>
          <p:spPr>
            <a:xfrm rot="5400000">
              <a:off x="1788558" y="4402314"/>
              <a:ext cx="55717" cy="4555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A407137-CCFD-4A47-8DD8-F9EFEA1F43D5}"/>
                </a:ext>
              </a:extLst>
            </p:cNvPr>
            <p:cNvSpPr/>
            <p:nvPr/>
          </p:nvSpPr>
          <p:spPr>
            <a:xfrm rot="5400000">
              <a:off x="2751386" y="4301969"/>
              <a:ext cx="55717" cy="4555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26B208-8DD1-DF4A-8B59-9AAC06DC96C3}"/>
                </a:ext>
              </a:extLst>
            </p:cNvPr>
            <p:cNvSpPr/>
            <p:nvPr/>
          </p:nvSpPr>
          <p:spPr>
            <a:xfrm rot="5400000">
              <a:off x="2751385" y="4374455"/>
              <a:ext cx="55717" cy="4555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3FE358A-63D2-0A4E-9507-F83B2B6023F5}"/>
                </a:ext>
              </a:extLst>
            </p:cNvPr>
            <p:cNvSpPr/>
            <p:nvPr/>
          </p:nvSpPr>
          <p:spPr>
            <a:xfrm rot="5400000">
              <a:off x="2751384" y="4443346"/>
              <a:ext cx="55717" cy="4555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E71DC94-5905-BD43-9489-21502E08BD69}"/>
                </a:ext>
              </a:extLst>
            </p:cNvPr>
            <p:cNvSpPr/>
            <p:nvPr/>
          </p:nvSpPr>
          <p:spPr>
            <a:xfrm rot="5400000">
              <a:off x="3712234" y="4268979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A362DEA-FC8E-6640-8FD5-524B3C952478}"/>
                </a:ext>
              </a:extLst>
            </p:cNvPr>
            <p:cNvSpPr/>
            <p:nvPr/>
          </p:nvSpPr>
          <p:spPr>
            <a:xfrm rot="5400000">
              <a:off x="3712234" y="4356166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28B6C6B-B3F4-E44D-89DF-4284B8258F31}"/>
                </a:ext>
              </a:extLst>
            </p:cNvPr>
            <p:cNvSpPr/>
            <p:nvPr/>
          </p:nvSpPr>
          <p:spPr>
            <a:xfrm rot="5400000">
              <a:off x="3712232" y="4437192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4E0C73E-7B07-5D4A-B6E1-98919450AB33}"/>
                </a:ext>
              </a:extLst>
            </p:cNvPr>
            <p:cNvSpPr/>
            <p:nvPr/>
          </p:nvSpPr>
          <p:spPr>
            <a:xfrm rot="5400000">
              <a:off x="1285799" y="4711983"/>
              <a:ext cx="78834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14FCA0B-B063-9E4A-AD7C-FFF5A11F4DCB}"/>
                </a:ext>
              </a:extLst>
            </p:cNvPr>
            <p:cNvSpPr/>
            <p:nvPr/>
          </p:nvSpPr>
          <p:spPr>
            <a:xfrm rot="5400000">
              <a:off x="1304454" y="4828765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C96F733-3AD1-8F4E-8E65-21CF5E673BEB}"/>
                </a:ext>
              </a:extLst>
            </p:cNvPr>
            <p:cNvSpPr/>
            <p:nvPr/>
          </p:nvSpPr>
          <p:spPr>
            <a:xfrm rot="5400000">
              <a:off x="3712232" y="4687020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CD74749-4CD5-CE4E-97D9-7AEE170AE98D}"/>
                </a:ext>
              </a:extLst>
            </p:cNvPr>
            <p:cNvSpPr/>
            <p:nvPr/>
          </p:nvSpPr>
          <p:spPr>
            <a:xfrm rot="5400000">
              <a:off x="3712231" y="4855233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EC0A67B-7AA5-B540-8357-2250B63C8185}"/>
                </a:ext>
              </a:extLst>
            </p:cNvPr>
            <p:cNvSpPr/>
            <p:nvPr/>
          </p:nvSpPr>
          <p:spPr>
            <a:xfrm rot="5400000">
              <a:off x="2751385" y="5182391"/>
              <a:ext cx="55717" cy="4555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32A4B6B-9020-B848-A14C-7BA50CD4FEE2}"/>
                </a:ext>
              </a:extLst>
            </p:cNvPr>
            <p:cNvSpPr/>
            <p:nvPr/>
          </p:nvSpPr>
          <p:spPr>
            <a:xfrm rot="5400000">
              <a:off x="2751384" y="5251282"/>
              <a:ext cx="55717" cy="4555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BA245F-F384-4742-8DA1-437205B5B7FB}"/>
                </a:ext>
              </a:extLst>
            </p:cNvPr>
            <p:cNvSpPr/>
            <p:nvPr/>
          </p:nvSpPr>
          <p:spPr>
            <a:xfrm rot="5400000">
              <a:off x="3712234" y="5164102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0ACEF5D-2F86-6B46-9CFD-A49D2509486B}"/>
                </a:ext>
              </a:extLst>
            </p:cNvPr>
            <p:cNvSpPr/>
            <p:nvPr/>
          </p:nvSpPr>
          <p:spPr>
            <a:xfrm rot="5400000">
              <a:off x="3712232" y="5245128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F542BA2-7326-1D45-823D-41FEFEB78EAD}"/>
                </a:ext>
              </a:extLst>
            </p:cNvPr>
            <p:cNvSpPr/>
            <p:nvPr/>
          </p:nvSpPr>
          <p:spPr>
            <a:xfrm rot="5400000">
              <a:off x="1788428" y="5109905"/>
              <a:ext cx="55717" cy="4555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BEE0656-1B7B-7343-BFB7-AF35A92057B0}"/>
                </a:ext>
              </a:extLst>
            </p:cNvPr>
            <p:cNvSpPr/>
            <p:nvPr/>
          </p:nvSpPr>
          <p:spPr>
            <a:xfrm rot="5400000">
              <a:off x="1788427" y="5178796"/>
              <a:ext cx="55717" cy="4555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E9C3154-DFD1-5449-BA10-D2F426CC820F}"/>
                </a:ext>
              </a:extLst>
            </p:cNvPr>
            <p:cNvSpPr/>
            <p:nvPr/>
          </p:nvSpPr>
          <p:spPr>
            <a:xfrm rot="5400000">
              <a:off x="2263812" y="5208894"/>
              <a:ext cx="55717" cy="45558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EB349E3-4FDF-0945-B094-6BD558F8C95B}"/>
                </a:ext>
              </a:extLst>
            </p:cNvPr>
            <p:cNvSpPr/>
            <p:nvPr/>
          </p:nvSpPr>
          <p:spPr>
            <a:xfrm rot="5400000">
              <a:off x="1762369" y="5532999"/>
              <a:ext cx="78834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0C3183F-BB08-AE47-BD20-F478A2C4064F}"/>
                </a:ext>
              </a:extLst>
            </p:cNvPr>
            <p:cNvSpPr/>
            <p:nvPr/>
          </p:nvSpPr>
          <p:spPr>
            <a:xfrm rot="5400000">
              <a:off x="1781025" y="5649781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9858DDC-4141-4C4E-860C-8D082F983CF5}"/>
                </a:ext>
              </a:extLst>
            </p:cNvPr>
            <p:cNvSpPr/>
            <p:nvPr/>
          </p:nvSpPr>
          <p:spPr>
            <a:xfrm rot="5400000">
              <a:off x="1297358" y="5510061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7F8340B-CF2E-8348-839C-77C2BD4841CB}"/>
                </a:ext>
              </a:extLst>
            </p:cNvPr>
            <p:cNvSpPr/>
            <p:nvPr/>
          </p:nvSpPr>
          <p:spPr>
            <a:xfrm rot="5400000">
              <a:off x="1297357" y="5678274"/>
              <a:ext cx="55717" cy="45558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ea typeface="Palatino" pitchFamily="2" charset="77"/>
                <a:cs typeface="Calibri" panose="020F0502020204030204" pitchFamily="34" charset="0"/>
              </a:endParaRPr>
            </a:p>
          </p:txBody>
        </p: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EDE16B5-4C46-AE4B-958B-CAB9FC03ADB6}"/>
              </a:ext>
            </a:extLst>
          </p:cNvPr>
          <p:cNvCxnSpPr>
            <a:cxnSpLocks/>
          </p:cNvCxnSpPr>
          <p:nvPr/>
        </p:nvCxnSpPr>
        <p:spPr>
          <a:xfrm>
            <a:off x="2831043" y="2903815"/>
            <a:ext cx="301107" cy="110659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88F05CC-D2F3-054A-8B8F-BB71B5390BA6}"/>
              </a:ext>
            </a:extLst>
          </p:cNvPr>
          <p:cNvCxnSpPr>
            <a:cxnSpLocks/>
          </p:cNvCxnSpPr>
          <p:nvPr/>
        </p:nvCxnSpPr>
        <p:spPr>
          <a:xfrm flipH="1">
            <a:off x="4597030" y="3215044"/>
            <a:ext cx="240969" cy="77917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DF9C4E4-E495-DE48-B29C-566D1FC80BFA}"/>
              </a:ext>
            </a:extLst>
          </p:cNvPr>
          <p:cNvCxnSpPr>
            <a:cxnSpLocks/>
          </p:cNvCxnSpPr>
          <p:nvPr/>
        </p:nvCxnSpPr>
        <p:spPr>
          <a:xfrm flipH="1">
            <a:off x="3851798" y="3197357"/>
            <a:ext cx="58713" cy="7797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Down Arrow 78">
            <a:extLst>
              <a:ext uri="{FF2B5EF4-FFF2-40B4-BE49-F238E27FC236}">
                <a16:creationId xmlns:a16="http://schemas.microsoft.com/office/drawing/2014/main" id="{0482DB52-72BE-9242-8D6A-DBCFC0D7EF2A}"/>
              </a:ext>
            </a:extLst>
          </p:cNvPr>
          <p:cNvSpPr/>
          <p:nvPr/>
        </p:nvSpPr>
        <p:spPr>
          <a:xfrm rot="16200000">
            <a:off x="1960974" y="2635433"/>
            <a:ext cx="304800" cy="214148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Bevel 81">
            <a:extLst>
              <a:ext uri="{FF2B5EF4-FFF2-40B4-BE49-F238E27FC236}">
                <a16:creationId xmlns:a16="http://schemas.microsoft.com/office/drawing/2014/main" id="{0E9FF29A-11B7-4146-B91A-C80A27995666}"/>
              </a:ext>
            </a:extLst>
          </p:cNvPr>
          <p:cNvSpPr/>
          <p:nvPr/>
        </p:nvSpPr>
        <p:spPr>
          <a:xfrm>
            <a:off x="5473101" y="3156433"/>
            <a:ext cx="1219200" cy="533400"/>
          </a:xfrm>
          <a:prstGeom prst="bevel">
            <a:avLst/>
          </a:prstGeom>
          <a:solidFill>
            <a:srgbClr val="276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05C7E1C-17E9-9F41-8F03-4A9C33A18E77}"/>
                  </a:ext>
                </a:extLst>
              </p:cNvPr>
              <p:cNvSpPr/>
              <p:nvPr/>
            </p:nvSpPr>
            <p:spPr>
              <a:xfrm>
                <a:off x="6982592" y="2916494"/>
                <a:ext cx="1828800" cy="928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12060"/>
                    </a:solidFill>
                  </a:rPr>
                  <a:t>User</a:t>
                </a:r>
              </a:p>
              <a:p>
                <a:r>
                  <a:rPr lang="en-US" altLang="zh-CN" dirty="0">
                    <a:solidFill>
                      <a:srgbClr val="012060"/>
                    </a:solidFill>
                  </a:rPr>
                  <a:t>embedding:</a:t>
                </a:r>
                <a:endParaRPr lang="en-US" altLang="zh-CN" dirty="0">
                  <a:solidFill>
                    <a:srgbClr val="012060"/>
                  </a:solidFill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u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705C7E1C-17E9-9F41-8F03-4A9C33A18E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592" y="2916494"/>
                <a:ext cx="1828800" cy="928267"/>
              </a:xfrm>
              <a:prstGeom prst="rect">
                <a:avLst/>
              </a:prstGeom>
              <a:blipFill>
                <a:blip r:embed="rId10"/>
                <a:stretch>
                  <a:fillRect l="-2759" t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F30F4E3-60DB-0C47-A259-0D6CF5191949}"/>
              </a:ext>
            </a:extLst>
          </p:cNvPr>
          <p:cNvCxnSpPr/>
          <p:nvPr/>
        </p:nvCxnSpPr>
        <p:spPr>
          <a:xfrm>
            <a:off x="6692302" y="3400450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6BB1DCC-20FA-F340-BFF6-32F7A1DFEA14}"/>
              </a:ext>
            </a:extLst>
          </p:cNvPr>
          <p:cNvCxnSpPr>
            <a:cxnSpLocks/>
          </p:cNvCxnSpPr>
          <p:nvPr/>
        </p:nvCxnSpPr>
        <p:spPr>
          <a:xfrm>
            <a:off x="5140594" y="3181670"/>
            <a:ext cx="331202" cy="125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1771E3C-1072-CD4B-BBFB-9362E4756851}"/>
              </a:ext>
            </a:extLst>
          </p:cNvPr>
          <p:cNvCxnSpPr>
            <a:cxnSpLocks/>
          </p:cNvCxnSpPr>
          <p:nvPr/>
        </p:nvCxnSpPr>
        <p:spPr>
          <a:xfrm flipV="1">
            <a:off x="5159579" y="3599409"/>
            <a:ext cx="293231" cy="1296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58FD25F-1E8E-5647-8B79-36B89AEC0AEC}"/>
              </a:ext>
            </a:extLst>
          </p:cNvPr>
          <p:cNvCxnSpPr/>
          <p:nvPr/>
        </p:nvCxnSpPr>
        <p:spPr>
          <a:xfrm>
            <a:off x="8337285" y="3401992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24A1B96-DDA1-8E4B-96ED-AC80F32D1C85}"/>
                  </a:ext>
                </a:extLst>
              </p:cNvPr>
              <p:cNvSpPr/>
              <p:nvPr/>
            </p:nvSpPr>
            <p:spPr>
              <a:xfrm>
                <a:off x="8295248" y="3054254"/>
                <a:ext cx="382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24A1B96-DDA1-8E4B-96ED-AC80F32D1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248" y="3054254"/>
                <a:ext cx="382156" cy="369332"/>
              </a:xfrm>
              <a:prstGeom prst="rect">
                <a:avLst/>
              </a:prstGeom>
              <a:blipFill>
                <a:blip r:embed="rId11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8-Point Star 94">
            <a:extLst>
              <a:ext uri="{FF2B5EF4-FFF2-40B4-BE49-F238E27FC236}">
                <a16:creationId xmlns:a16="http://schemas.microsoft.com/office/drawing/2014/main" id="{BF3EC88E-EB53-7A42-B3BB-7F160C152CC0}"/>
              </a:ext>
            </a:extLst>
          </p:cNvPr>
          <p:cNvSpPr>
            <a:spLocks noChangeAspect="1"/>
          </p:cNvSpPr>
          <p:nvPr/>
        </p:nvSpPr>
        <p:spPr>
          <a:xfrm>
            <a:off x="8758472" y="3329714"/>
            <a:ext cx="182880" cy="182880"/>
          </a:xfrm>
          <a:prstGeom prst="star8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BDE8A53-7CA5-1549-BF04-DA62AAD148BB}"/>
              </a:ext>
            </a:extLst>
          </p:cNvPr>
          <p:cNvSpPr/>
          <p:nvPr/>
        </p:nvSpPr>
        <p:spPr>
          <a:xfrm>
            <a:off x="8472021" y="3479581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label</a:t>
            </a:r>
            <a:endParaRPr 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7F26F713-72F7-6F42-A908-C841599D9A93}"/>
              </a:ext>
            </a:extLst>
          </p:cNvPr>
          <p:cNvSpPr txBox="1"/>
          <p:nvPr/>
        </p:nvSpPr>
        <p:spPr>
          <a:xfrm>
            <a:off x="5135434" y="3954416"/>
            <a:ext cx="23285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Hourly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Weekly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Weekday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Spatial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patterns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84C6C8A-9DA1-B84B-B16E-3835DCA94A05}"/>
              </a:ext>
            </a:extLst>
          </p:cNvPr>
          <p:cNvGrpSpPr/>
          <p:nvPr/>
        </p:nvGrpSpPr>
        <p:grpSpPr>
          <a:xfrm>
            <a:off x="7774913" y="1292876"/>
            <a:ext cx="1183693" cy="1521645"/>
            <a:chOff x="3221097" y="726180"/>
            <a:chExt cx="784300" cy="98836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5FDF89EE-2DFB-944A-BFBE-84D4434517D0}"/>
                </a:ext>
              </a:extLst>
            </p:cNvPr>
            <p:cNvGrpSpPr/>
            <p:nvPr/>
          </p:nvGrpSpPr>
          <p:grpSpPr>
            <a:xfrm>
              <a:off x="3221097" y="726180"/>
              <a:ext cx="766367" cy="231697"/>
              <a:chOff x="3221097" y="726180"/>
              <a:chExt cx="766367" cy="231697"/>
            </a:xfrm>
          </p:grpSpPr>
          <p:pic>
            <p:nvPicPr>
              <p:cNvPr id="107" name="Picture 106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24B98024-AC00-7544-BAC7-4314EB1E6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59644" y="729277"/>
                <a:ext cx="227820" cy="228600"/>
              </a:xfrm>
              <a:prstGeom prst="rect">
                <a:avLst/>
              </a:prstGeom>
            </p:spPr>
          </p:pic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E5F95178-B293-9445-A233-815E371BFDBE}"/>
                  </a:ext>
                </a:extLst>
              </p:cNvPr>
              <p:cNvSpPr txBox="1"/>
              <p:nvPr/>
            </p:nvSpPr>
            <p:spPr>
              <a:xfrm>
                <a:off x="3221097" y="726180"/>
                <a:ext cx="517469" cy="19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Gender</a:t>
                </a:r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18145E2A-D675-FB4A-822E-3650ED538249}"/>
                </a:ext>
              </a:extLst>
            </p:cNvPr>
            <p:cNvGrpSpPr/>
            <p:nvPr/>
          </p:nvGrpSpPr>
          <p:grpSpPr>
            <a:xfrm>
              <a:off x="3222727" y="1114873"/>
              <a:ext cx="782670" cy="228600"/>
              <a:chOff x="3222727" y="1038773"/>
              <a:chExt cx="782670" cy="228600"/>
            </a:xfrm>
          </p:grpSpPr>
          <p:pic>
            <p:nvPicPr>
              <p:cNvPr id="105" name="Picture 10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BC852FE-C7EB-A743-860F-EE9B0D6D0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41710" y="1038773"/>
                <a:ext cx="263687" cy="228600"/>
              </a:xfrm>
              <a:prstGeom prst="rect">
                <a:avLst/>
              </a:prstGeom>
            </p:spPr>
          </p:pic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DBF82E3-E1C8-754A-A912-91514A8C56B1}"/>
                  </a:ext>
                </a:extLst>
              </p:cNvPr>
              <p:cNvSpPr txBox="1"/>
              <p:nvPr/>
            </p:nvSpPr>
            <p:spPr>
              <a:xfrm>
                <a:off x="3222727" y="1059893"/>
                <a:ext cx="511097" cy="19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Income</a:t>
                </a: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4EA40E3-B7B8-2441-9DFC-A088F99351AE}"/>
                </a:ext>
              </a:extLst>
            </p:cNvPr>
            <p:cNvGrpSpPr/>
            <p:nvPr/>
          </p:nvGrpSpPr>
          <p:grpSpPr>
            <a:xfrm>
              <a:off x="3221097" y="1495089"/>
              <a:ext cx="760781" cy="219456"/>
              <a:chOff x="3222500" y="1342889"/>
              <a:chExt cx="760781" cy="219456"/>
            </a:xfrm>
          </p:grpSpPr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BCD557D7-0622-3744-A9D1-E77C9A4DEE30}"/>
                  </a:ext>
                </a:extLst>
              </p:cNvPr>
              <p:cNvSpPr txBox="1"/>
              <p:nvPr/>
            </p:nvSpPr>
            <p:spPr>
              <a:xfrm>
                <a:off x="3222500" y="1345108"/>
                <a:ext cx="333721" cy="1999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ea typeface="Palatino" pitchFamily="2" charset="77"/>
                    <a:cs typeface="Arial" panose="020B0604020202020204" pitchFamily="34" charset="0"/>
                  </a:rPr>
                  <a:t>Age</a:t>
                </a:r>
              </a:p>
            </p:txBody>
          </p:sp>
          <p:pic>
            <p:nvPicPr>
              <p:cNvPr id="104" name="Picture 103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F7727FC0-D6D5-534F-8B8B-D5F0C1E5B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763825" y="1342889"/>
                <a:ext cx="219456" cy="219456"/>
              </a:xfrm>
              <a:prstGeom prst="rect">
                <a:avLst/>
              </a:prstGeom>
            </p:spPr>
          </p:pic>
        </p:grp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1A57B8B-F75A-4341-AC82-D03097275470}"/>
              </a:ext>
            </a:extLst>
          </p:cNvPr>
          <p:cNvCxnSpPr>
            <a:cxnSpLocks/>
          </p:cNvCxnSpPr>
          <p:nvPr/>
        </p:nvCxnSpPr>
        <p:spPr>
          <a:xfrm>
            <a:off x="8756652" y="2857425"/>
            <a:ext cx="63516" cy="40838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Left Brace 110">
            <a:extLst>
              <a:ext uri="{FF2B5EF4-FFF2-40B4-BE49-F238E27FC236}">
                <a16:creationId xmlns:a16="http://schemas.microsoft.com/office/drawing/2014/main" id="{5CAACB86-4D40-0641-A657-88A3AA1B9D59}"/>
              </a:ext>
            </a:extLst>
          </p:cNvPr>
          <p:cNvSpPr/>
          <p:nvPr/>
        </p:nvSpPr>
        <p:spPr>
          <a:xfrm>
            <a:off x="7697968" y="1438859"/>
            <a:ext cx="122079" cy="123503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6E48A42-A04C-A64C-A1BB-0F08B34B4156}"/>
              </a:ext>
            </a:extLst>
          </p:cNvPr>
          <p:cNvSpPr txBox="1"/>
          <p:nvPr/>
        </p:nvSpPr>
        <p:spPr>
          <a:xfrm>
            <a:off x="5632798" y="1726733"/>
            <a:ext cx="21547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Predicting</a:t>
            </a:r>
            <a:r>
              <a:rPr lang="zh-CN" altLang="en-US" sz="1400" dirty="0"/>
              <a:t> </a:t>
            </a:r>
            <a:r>
              <a:rPr lang="en-US" altLang="zh-CN" sz="1400" dirty="0"/>
              <a:t>demographics</a:t>
            </a:r>
          </a:p>
          <a:p>
            <a:r>
              <a:rPr lang="en-US" altLang="zh-CN" sz="1400" dirty="0"/>
              <a:t>Target</a:t>
            </a:r>
            <a:r>
              <a:rPr lang="zh-CN" altLang="en-US" sz="1400" dirty="0"/>
              <a:t> </a:t>
            </a:r>
            <a:r>
              <a:rPr lang="en-US" altLang="zh-CN" sz="1400" dirty="0"/>
              <a:t>advertising</a:t>
            </a:r>
            <a:endParaRPr lang="en-US" sz="1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8560D20-A4E8-F04F-8A22-FE0BB4C2D9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5290" y="1887781"/>
            <a:ext cx="1612900" cy="838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DB1DB59-4A16-5641-BC3B-CE7C446BAB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6497" y="2811554"/>
            <a:ext cx="1612900" cy="12192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06842E7-9C1E-5E42-806B-282A2B9B53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3221" y="4113531"/>
            <a:ext cx="16129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3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CalendarGNN</a:t>
            </a:r>
            <a:endParaRPr lang="en-US" dirty="0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57D1B21-7A78-7F45-A8C8-CFDA73D389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0167" y="1176794"/>
            <a:ext cx="7281070" cy="4500106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83C16B8-3A36-8343-97E9-77BD56B1791B}"/>
              </a:ext>
            </a:extLst>
          </p:cNvPr>
          <p:cNvSpPr/>
          <p:nvPr/>
        </p:nvSpPr>
        <p:spPr>
          <a:xfrm>
            <a:off x="3051412" y="2023263"/>
            <a:ext cx="225188" cy="1673423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1CF6BE2-611F-1446-9AA6-4C484B1A5B7B}"/>
              </a:ext>
            </a:extLst>
          </p:cNvPr>
          <p:cNvSpPr/>
          <p:nvPr/>
        </p:nvSpPr>
        <p:spPr>
          <a:xfrm>
            <a:off x="5322595" y="1639286"/>
            <a:ext cx="190500" cy="1143000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22CD64E-E1BD-8D46-B464-33F4AEC7ED67}"/>
              </a:ext>
            </a:extLst>
          </p:cNvPr>
          <p:cNvSpPr/>
          <p:nvPr/>
        </p:nvSpPr>
        <p:spPr>
          <a:xfrm>
            <a:off x="6261244" y="1639286"/>
            <a:ext cx="190500" cy="1143000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A23739A-E8CC-FA43-A6E5-9C90DF4FBEB5}"/>
              </a:ext>
            </a:extLst>
          </p:cNvPr>
          <p:cNvSpPr/>
          <p:nvPr/>
        </p:nvSpPr>
        <p:spPr>
          <a:xfrm>
            <a:off x="7543800" y="2859974"/>
            <a:ext cx="228600" cy="1217712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194BE8E-397E-2844-9FF7-67DB26B7C60C}"/>
              </a:ext>
            </a:extLst>
          </p:cNvPr>
          <p:cNvSpPr/>
          <p:nvPr/>
        </p:nvSpPr>
        <p:spPr>
          <a:xfrm>
            <a:off x="5084378" y="4001486"/>
            <a:ext cx="232833" cy="1143000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F20A42E-A83B-1C40-8A77-E3B868DF6172}"/>
              </a:ext>
            </a:extLst>
          </p:cNvPr>
          <p:cNvSpPr/>
          <p:nvPr/>
        </p:nvSpPr>
        <p:spPr>
          <a:xfrm>
            <a:off x="6036878" y="4001486"/>
            <a:ext cx="232833" cy="1143000"/>
          </a:xfrm>
          <a:prstGeom prst="roundRect">
            <a:avLst/>
          </a:prstGeom>
          <a:solidFill>
            <a:srgbClr val="C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2E3BE0-4C74-D047-A45E-F17DD618EF61}"/>
              </a:ext>
            </a:extLst>
          </p:cNvPr>
          <p:cNvSpPr/>
          <p:nvPr/>
        </p:nvSpPr>
        <p:spPr>
          <a:xfrm>
            <a:off x="411799" y="3468086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items</a:t>
            </a:r>
            <a:endParaRPr lang="en-US" sz="1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C3FFD27-D985-3446-B040-3F9B279AAE99}"/>
              </a:ext>
            </a:extLst>
          </p:cNvPr>
          <p:cNvSpPr/>
          <p:nvPr/>
        </p:nvSpPr>
        <p:spPr>
          <a:xfrm>
            <a:off x="152400" y="4153886"/>
            <a:ext cx="891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locations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E553D5-D5D9-F94F-86B8-A56B08682086}"/>
              </a:ext>
            </a:extLst>
          </p:cNvPr>
          <p:cNvSpPr/>
          <p:nvPr/>
        </p:nvSpPr>
        <p:spPr>
          <a:xfrm>
            <a:off x="162018" y="2629886"/>
            <a:ext cx="881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sessions</a:t>
            </a:r>
          </a:p>
          <a:p>
            <a:r>
              <a:rPr lang="en-US" altLang="zh-CN" sz="1400" dirty="0"/>
              <a:t>(w/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C00000"/>
                </a:solidFill>
              </a:rPr>
              <a:t>time</a:t>
            </a:r>
            <a:r>
              <a:rPr lang="en-US" altLang="zh-CN" sz="1400" dirty="0"/>
              <a:t>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73364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60411AF-7BA8-364F-BCED-C011BE6F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49" y="2296160"/>
            <a:ext cx="2933700" cy="292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669327-A436-8948-963D-47B58F031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2692400"/>
            <a:ext cx="3009900" cy="3022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A3647C0-D9D9-FE4A-A5B4-8E3ACCA5C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6391060"/>
              </p:ext>
            </p:extLst>
          </p:nvPr>
        </p:nvGraphicFramePr>
        <p:xfrm>
          <a:off x="2895599" y="1181100"/>
          <a:ext cx="3352801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98874165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7288382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678125281"/>
                    </a:ext>
                  </a:extLst>
                </a:gridCol>
                <a:gridCol w="685801">
                  <a:extLst>
                    <a:ext uri="{9D8B030D-6E8A-4147-A177-3AD203B41FA5}">
                      <a16:colId xmlns:a16="http://schemas.microsoft.com/office/drawing/2014/main" val="360906725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Gender</a:t>
                      </a:r>
                    </a:p>
                    <a:p>
                      <a:pPr algn="ctr"/>
                      <a:r>
                        <a:rPr lang="en-US" altLang="zh-CN" sz="1200" dirty="0"/>
                        <a:t>(Acc.)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Income</a:t>
                      </a:r>
                    </a:p>
                    <a:p>
                      <a:pPr algn="ctr"/>
                      <a:r>
                        <a:rPr lang="en-US" altLang="zh-CN" sz="1200" dirty="0"/>
                        <a:t>(Acc.)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Age</a:t>
                      </a:r>
                    </a:p>
                    <a:p>
                      <a:pPr algn="ctr"/>
                      <a:r>
                        <a:rPr lang="en-US" altLang="zh-CN" sz="1200" dirty="0"/>
                        <a:t>(MAE)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625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TUBE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67.01%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13.72%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12.79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1043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GCN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67.80%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19.79%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15.88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6741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DiffPool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71.04%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24.09%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11.75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063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DGCNN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70.20%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22.70%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11.49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1014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CapsGNN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68.29%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21.92%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11.82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181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GraphSAGE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71.02%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24.52%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10.97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8411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200" dirty="0" err="1"/>
                        <a:t>CalendarGNN</a:t>
                      </a:r>
                      <a:endParaRPr lang="en-US" sz="12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71.63%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28.17%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/>
                        <a:t>10.79</a:t>
                      </a:r>
                      <a:endParaRPr lang="en-US" sz="12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145869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B06F4FAE-400E-B347-92D4-4C6E1F99B432}"/>
              </a:ext>
            </a:extLst>
          </p:cNvPr>
          <p:cNvSpPr/>
          <p:nvPr/>
        </p:nvSpPr>
        <p:spPr>
          <a:xfrm>
            <a:off x="140191" y="2021548"/>
            <a:ext cx="992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Gender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ABDD50-5304-6A49-9A13-08E57D8E8CA4}"/>
              </a:ext>
            </a:extLst>
          </p:cNvPr>
          <p:cNvSpPr/>
          <p:nvPr/>
        </p:nvSpPr>
        <p:spPr>
          <a:xfrm>
            <a:off x="6287489" y="239088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Income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476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GNN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Graph</a:t>
            </a:r>
            <a:r>
              <a:rPr lang="zh-CN" altLang="en-US" sz="3200" dirty="0"/>
              <a:t> </a:t>
            </a:r>
            <a:r>
              <a:rPr lang="en-US" altLang="zh-CN" sz="3200" dirty="0"/>
              <a:t>Sequence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553BD7-47B4-5848-A08F-9FA761A3D840}"/>
              </a:ext>
            </a:extLst>
          </p:cNvPr>
          <p:cNvSpPr/>
          <p:nvPr/>
        </p:nvSpPr>
        <p:spPr>
          <a:xfrm>
            <a:off x="76200" y="1181100"/>
            <a:ext cx="28194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/>
              <a:t>CoEvoGNN</a:t>
            </a:r>
            <a:endParaRPr lang="en-US" altLang="zh-CN" sz="1600" b="1" dirty="0"/>
          </a:p>
          <a:p>
            <a:r>
              <a:rPr lang="en-US" altLang="zh-CN" sz="1400" b="1" dirty="0"/>
              <a:t>(KDD-DLG’20</a:t>
            </a:r>
          </a:p>
          <a:p>
            <a:r>
              <a:rPr lang="en-US" altLang="zh-CN" sz="1400" b="1" dirty="0"/>
              <a:t>Best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Paper)</a:t>
            </a:r>
          </a:p>
          <a:p>
            <a:r>
              <a:rPr lang="en-US" altLang="zh-CN" sz="1400" i="1" dirty="0"/>
              <a:t>Wang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and</a:t>
            </a:r>
            <a:r>
              <a:rPr lang="zh-CN" altLang="en-US" sz="1400" i="1" dirty="0"/>
              <a:t> </a:t>
            </a:r>
            <a:r>
              <a:rPr lang="en-US" altLang="zh-CN" sz="1400" i="1" u="sng" dirty="0"/>
              <a:t>Jiang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endParaRPr lang="en-US" altLang="zh-C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8B82E3-2DBE-684C-A6A1-F1C6E3020FFA}"/>
                  </a:ext>
                </a:extLst>
              </p:cNvPr>
              <p:cNvSpPr/>
              <p:nvPr/>
            </p:nvSpPr>
            <p:spPr>
              <a:xfrm>
                <a:off x="1600200" y="1181100"/>
                <a:ext cx="324871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12060"/>
                    </a:solidFill>
                  </a:rPr>
                  <a:t>Given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graph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sequence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data: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0,1,…,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dirty="0">
                  <a:solidFill>
                    <a:srgbClr val="01206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A8B82E3-2DBE-684C-A6A1-F1C6E3020F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181100"/>
                <a:ext cx="3248710" cy="646331"/>
              </a:xfrm>
              <a:prstGeom prst="rect">
                <a:avLst/>
              </a:prstGeom>
              <a:blipFill>
                <a:blip r:embed="rId3"/>
                <a:stretch>
                  <a:fillRect l="-1556" t="-3846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Bevel 6">
            <a:extLst>
              <a:ext uri="{FF2B5EF4-FFF2-40B4-BE49-F238E27FC236}">
                <a16:creationId xmlns:a16="http://schemas.microsoft.com/office/drawing/2014/main" id="{AF823B12-6867-FE4D-8587-A259A3131136}"/>
              </a:ext>
            </a:extLst>
          </p:cNvPr>
          <p:cNvSpPr/>
          <p:nvPr/>
        </p:nvSpPr>
        <p:spPr>
          <a:xfrm>
            <a:off x="4954029" y="1264398"/>
            <a:ext cx="1005110" cy="533400"/>
          </a:xfrm>
          <a:prstGeom prst="bevel">
            <a:avLst/>
          </a:prstGeom>
          <a:solidFill>
            <a:srgbClr val="276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565B18-61E8-3849-9A7D-0F9FDF28FC34}"/>
                  </a:ext>
                </a:extLst>
              </p:cNvPr>
              <p:cNvSpPr/>
              <p:nvPr/>
            </p:nvSpPr>
            <p:spPr>
              <a:xfrm>
                <a:off x="6112751" y="1316970"/>
                <a:ext cx="2924619" cy="374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×{0,1,…,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B565B18-61E8-3849-9A7D-0F9FDF28FC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751" y="1316970"/>
                <a:ext cx="2924619" cy="37459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7863716-EF47-0B42-ADBE-70253B417637}"/>
              </a:ext>
            </a:extLst>
          </p:cNvPr>
          <p:cNvCxnSpPr>
            <a:cxnSpLocks/>
            <a:endCxn id="7" idx="4"/>
          </p:cNvCxnSpPr>
          <p:nvPr/>
        </p:nvCxnSpPr>
        <p:spPr>
          <a:xfrm>
            <a:off x="4663739" y="1531098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6EE5EBE-BF0E-FF4C-8E48-DE888D2FBC7D}"/>
              </a:ext>
            </a:extLst>
          </p:cNvPr>
          <p:cNvCxnSpPr/>
          <p:nvPr/>
        </p:nvCxnSpPr>
        <p:spPr>
          <a:xfrm>
            <a:off x="5959139" y="1521381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8A79DCB0-2E98-5948-9547-ACC6A810D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2705100"/>
            <a:ext cx="3657600" cy="296835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CB07123-BF46-6A42-BC4F-6F53D43FD6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3889" y="2705100"/>
            <a:ext cx="4077054" cy="28946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014FAE5-C8A3-5E49-B0F0-1BDB6F8C6811}"/>
                  </a:ext>
                </a:extLst>
              </p:cNvPr>
              <p:cNvSpPr/>
              <p:nvPr/>
            </p:nvSpPr>
            <p:spPr>
              <a:xfrm>
                <a:off x="152400" y="2234782"/>
                <a:ext cx="3895949" cy="35888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depends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on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not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only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zh-CN" altLang="en-US" sz="1400" dirty="0"/>
                  <a:t> </a:t>
                </a:r>
                <a:r>
                  <a:rPr lang="en-US" altLang="zh-CN" sz="1400" dirty="0"/>
                  <a:t>but</a:t>
                </a:r>
                <a:r>
                  <a:rPr lang="zh-CN" altLang="en-US" sz="1400" dirty="0"/>
                  <a:t> </a:t>
                </a:r>
                <a:r>
                  <a:rPr lang="en-US" altLang="zh-CN" sz="1400" dirty="0"/>
                  <a:t>also</a:t>
                </a:r>
                <a:r>
                  <a:rPr lang="zh-CN" altLang="en-US" sz="1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Sup>
                          <m:sSub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400" b="1">
                                <a:latin typeface="Cambria Math" panose="02040503050406030204" pitchFamily="18" charset="0"/>
                              </a:rPr>
                              <m:t>𝐡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 panose="02040503050406030204" pitchFamily="18" charset="0"/>
                              </a:rPr>
                              <m:t>v</m:t>
                            </m:r>
                          </m:sub>
                          <m:sup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p>
                        </m:sSub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p>
                    </m:sSubSup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A014FAE5-C8A3-5E49-B0F0-1BDB6F8C68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234782"/>
                <a:ext cx="3895949" cy="358881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8D04A9AE-C83B-1647-898C-819F919FBDCF}"/>
              </a:ext>
            </a:extLst>
          </p:cNvPr>
          <p:cNvSpPr/>
          <p:nvPr/>
        </p:nvSpPr>
        <p:spPr>
          <a:xfrm>
            <a:off x="4191001" y="2260335"/>
            <a:ext cx="4846370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/>
              <a:t>Multi-task:</a:t>
            </a:r>
            <a:r>
              <a:rPr lang="zh-CN" altLang="en-US" sz="1400" dirty="0"/>
              <a:t> </a:t>
            </a:r>
            <a:r>
              <a:rPr lang="en-US" altLang="zh-CN" sz="1400" dirty="0"/>
              <a:t>Co-evolutions</a:t>
            </a:r>
            <a:r>
              <a:rPr lang="zh-CN" altLang="en-US" sz="1400" dirty="0"/>
              <a:t> </a:t>
            </a:r>
            <a:r>
              <a:rPr lang="en-US" altLang="zh-CN" sz="1400" dirty="0"/>
              <a:t>between</a:t>
            </a:r>
            <a:r>
              <a:rPr lang="zh-CN" altLang="en-US" sz="1400" dirty="0"/>
              <a:t> </a:t>
            </a:r>
            <a:r>
              <a:rPr lang="en-US" altLang="zh-CN" sz="1400" dirty="0"/>
              <a:t>node</a:t>
            </a:r>
            <a:r>
              <a:rPr lang="zh-CN" altLang="en-US" sz="1400" dirty="0"/>
              <a:t> </a:t>
            </a:r>
            <a:r>
              <a:rPr lang="en-US" altLang="zh-CN" sz="1400" dirty="0"/>
              <a:t>attributes</a:t>
            </a:r>
            <a:r>
              <a:rPr lang="zh-CN" altLang="en-US" sz="1400" dirty="0"/>
              <a:t> </a:t>
            </a:r>
            <a:r>
              <a:rPr lang="en-US" altLang="zh-CN" sz="1400" dirty="0"/>
              <a:t>and</a:t>
            </a:r>
            <a:r>
              <a:rPr lang="zh-CN" altLang="en-US" sz="1400" dirty="0"/>
              <a:t> </a:t>
            </a:r>
            <a:r>
              <a:rPr lang="en-US" altLang="zh-CN" sz="1400" dirty="0"/>
              <a:t>links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F8A8BE-C20B-0145-A9A6-1DBF10B43BCC}"/>
                  </a:ext>
                </a:extLst>
              </p:cNvPr>
              <p:cNvSpPr/>
              <p:nvPr/>
            </p:nvSpPr>
            <p:spPr>
              <a:xfrm>
                <a:off x="8467145" y="982980"/>
                <a:ext cx="4955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EF8A8BE-C20B-0145-A9A6-1DBF10B43B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7145" y="982980"/>
                <a:ext cx="4955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8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D3D72-E26F-AC41-A610-DC697A058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Attribute </a:t>
            </a:r>
            <a:r>
              <a:rPr lang="en-US" altLang="zh-CN" sz="1800" dirty="0"/>
              <a:t>prediction</a:t>
            </a:r>
            <a:r>
              <a:rPr lang="en-US" sz="1800" dirty="0"/>
              <a:t>:</a:t>
            </a:r>
            <a:endParaRPr lang="en-US" sz="1400" dirty="0"/>
          </a:p>
          <a:p>
            <a:r>
              <a:rPr lang="en-US" altLang="zh-CN" sz="1800" dirty="0"/>
              <a:t>L</a:t>
            </a:r>
            <a:r>
              <a:rPr lang="en-US" sz="1800" dirty="0"/>
              <a:t>ink prediction</a:t>
            </a:r>
            <a:r>
              <a:rPr lang="en-US" altLang="zh-CN" sz="1800" dirty="0"/>
              <a:t>:</a:t>
            </a:r>
            <a:endParaRPr lang="en-US" sz="1400" dirty="0"/>
          </a:p>
          <a:p>
            <a:r>
              <a:rPr lang="en-US" sz="1800" dirty="0"/>
              <a:t>Overall objective</a:t>
            </a:r>
            <a:r>
              <a:rPr lang="en-US" altLang="zh-CN" sz="1800" dirty="0"/>
              <a:t>:</a:t>
            </a:r>
            <a:endParaRPr lang="en-US" sz="1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Joint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Co-Evolutionary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E46F297-E54D-6F4D-949B-556EC1A8FB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735077"/>
                  </p:ext>
                </p:extLst>
              </p:nvPr>
            </p:nvGraphicFramePr>
            <p:xfrm>
              <a:off x="140191" y="2450896"/>
              <a:ext cx="6248400" cy="2773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54098324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921739778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1504906711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403457035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148254637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altLang="zh-CN" sz="1400" baseline="-25000" dirty="0"/>
                            <a:t>DBLP</a:t>
                          </a:r>
                          <a:r>
                            <a:rPr lang="zh-CN" altLang="en-US" sz="1400" baseline="-25000" dirty="0"/>
                            <a:t> </a:t>
                          </a:r>
                          <a:r>
                            <a:rPr lang="en-US" altLang="zh-CN" sz="1400" baseline="0" dirty="0"/>
                            <a:t>MAE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altLang="zh-CN" sz="1400" baseline="-25000" dirty="0"/>
                            <a:t>DBLP</a:t>
                          </a:r>
                          <a:r>
                            <a:rPr lang="zh-CN" altLang="en-US" sz="1400" baseline="-25000" dirty="0"/>
                            <a:t> </a:t>
                          </a:r>
                          <a:r>
                            <a:rPr lang="en-US" altLang="zh-CN" sz="1400" baseline="0" dirty="0"/>
                            <a:t>F1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altLang="zh-CN" sz="1400" baseline="-25000" dirty="0"/>
                            <a:t>MAS</a:t>
                          </a:r>
                          <a:r>
                            <a:rPr lang="zh-CN" altLang="en-US" sz="1400" baseline="-25000" dirty="0"/>
                            <a:t> </a:t>
                          </a:r>
                          <a:r>
                            <a:rPr lang="en-US" altLang="zh-CN" sz="1400" baseline="0" dirty="0"/>
                            <a:t>MAE</a:t>
                          </a:r>
                          <a:endParaRPr lang="en-US" sz="14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b="1" i="0" smtClean="0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altLang="zh-CN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}</m:t>
                              </m:r>
                            </m:oMath>
                          </a14:m>
                          <a:r>
                            <a:rPr lang="en-US" altLang="zh-CN" sz="1400" baseline="-25000" dirty="0"/>
                            <a:t>MAS</a:t>
                          </a:r>
                          <a:r>
                            <a:rPr lang="zh-CN" altLang="en-US" sz="1400" baseline="-25000" dirty="0"/>
                            <a:t> </a:t>
                          </a:r>
                          <a:r>
                            <a:rPr lang="en-US" altLang="zh-CN" sz="1400" baseline="0" dirty="0"/>
                            <a:t>F1</a:t>
                          </a:r>
                          <a:endParaRPr lang="en-US" sz="1400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9389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/>
                            <a:t>GCN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0.649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0.196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0.742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0.071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304517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/>
                            <a:t>GAT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0.658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0.192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0.758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0.053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677582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GraphSAGE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0.643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0.201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0.729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0.078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7376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/>
                            <a:t>DCRNN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0.458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0.073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0.423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0.027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516412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/>
                            <a:t>STGCN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0.478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0.027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0.567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0.007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908983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EvolveGCN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0.684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0.256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0.768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0.161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5581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CoEvoGCN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0.452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0.269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0.414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0.167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2830621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CoEvoGAT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0.453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0.271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0.415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0.167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232082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CoEvoGraphSAGE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/>
                            <a:t>0.449</a:t>
                          </a:r>
                          <a:endParaRPr lang="en-US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/>
                            <a:t>0.274</a:t>
                          </a:r>
                          <a:endParaRPr lang="en-US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/>
                            <a:t>0.410</a:t>
                          </a:r>
                          <a:endParaRPr lang="en-US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/>
                            <a:t>0.170</a:t>
                          </a:r>
                          <a:endParaRPr lang="en-US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589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>
                <a:extLst>
                  <a:ext uri="{FF2B5EF4-FFF2-40B4-BE49-F238E27FC236}">
                    <a16:creationId xmlns:a16="http://schemas.microsoft.com/office/drawing/2014/main" id="{1E46F297-E54D-6F4D-949B-556EC1A8FB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19735077"/>
                  </p:ext>
                </p:extLst>
              </p:nvPr>
            </p:nvGraphicFramePr>
            <p:xfrm>
              <a:off x="140191" y="2450896"/>
              <a:ext cx="6248400" cy="2773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524000">
                      <a:extLst>
                        <a:ext uri="{9D8B030D-6E8A-4147-A177-3AD203B41FA5}">
                          <a16:colId xmlns:a16="http://schemas.microsoft.com/office/drawing/2014/main" val="4154098324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921739778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1504906711"/>
                        </a:ext>
                      </a:extLst>
                    </a:gridCol>
                    <a:gridCol w="1295400">
                      <a:extLst>
                        <a:ext uri="{9D8B030D-6E8A-4147-A177-3AD203B41FA5}">
                          <a16:colId xmlns:a16="http://schemas.microsoft.com/office/drawing/2014/main" val="2403457035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148254637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8627" r="-265686" b="-8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2353" r="-218824" b="-8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1961" r="-82353" b="-8291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8095" b="-8291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7938947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/>
                            <a:t>GCN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0.649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0.196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0.742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0.071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30451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/>
                            <a:t>GAT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0.658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0.192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0.758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0.053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75267758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GraphSAGE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0.643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0.201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0.729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0.078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37376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/>
                            <a:t>DCRNN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0.458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0.073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0.423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0.027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516412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/>
                            <a:t>STGCN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0.478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0.027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0.567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0.007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9089836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EvolveGCN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0.684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0.256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0.768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0.161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125581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CoEvoGCN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0.452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0.269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0.414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0.167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6283062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CoEvoGAT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0.453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0.271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0.415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dirty="0"/>
                            <a:t>0.167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6232082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200" dirty="0" err="1"/>
                            <a:t>CoEvoGraphSAGE</a:t>
                          </a:r>
                          <a:endParaRPr lang="en-US" sz="1200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/>
                            <a:t>0.449</a:t>
                          </a:r>
                          <a:endParaRPr lang="en-US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/>
                            <a:t>0.274</a:t>
                          </a:r>
                          <a:endParaRPr lang="en-US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/>
                            <a:t>0.410</a:t>
                          </a:r>
                          <a:endParaRPr lang="en-US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200" b="1" dirty="0"/>
                            <a:t>0.170</a:t>
                          </a:r>
                          <a:endParaRPr lang="en-US" sz="1200" b="1" dirty="0"/>
                        </a:p>
                      </a:txBody>
                      <a:tcPr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589091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C3ED77-5915-D043-ADEC-B93CD8E7940A}"/>
                  </a:ext>
                </a:extLst>
              </p:cNvPr>
              <p:cNvSpPr/>
              <p:nvPr/>
            </p:nvSpPr>
            <p:spPr>
              <a:xfrm>
                <a:off x="2743200" y="1185333"/>
                <a:ext cx="2526333" cy="319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=||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𝐌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5C3ED77-5915-D043-ADEC-B93CD8E794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1185333"/>
                <a:ext cx="2526333" cy="319831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7C224A-D20C-264F-B7D4-027E391064B3}"/>
                  </a:ext>
                </a:extLst>
              </p:cNvPr>
              <p:cNvSpPr/>
              <p:nvPr/>
            </p:nvSpPr>
            <p:spPr>
              <a:xfrm>
                <a:off x="2590800" y="1443352"/>
                <a:ext cx="5486400" cy="4312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𝒥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  <m:r>
                        <a:rPr lang="en-US" sz="140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T</m:t>
                                  </m:r>
                                </m:sup>
                              </m:s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sz="1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𝒬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m:rPr>
                                      <m:nor/>
                                    </m:rPr>
                                    <a:rPr lang="en-US" altLang="zh-CN" sz="1400" baseline="30000" dirty="0"/>
                                    <m:t>T</m:t>
                                  </m:r>
                                </m:sup>
                              </m:s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𝐡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C7C224A-D20C-264F-B7D4-027E39106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1443352"/>
                <a:ext cx="5486400" cy="4312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F0CC1CE-444F-C344-928F-66AE210AC96D}"/>
                  </a:ext>
                </a:extLst>
              </p:cNvPr>
              <p:cNvSpPr/>
              <p:nvPr/>
            </p:nvSpPr>
            <p:spPr>
              <a:xfrm>
                <a:off x="2286000" y="1715942"/>
                <a:ext cx="3687186" cy="7053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>
                          <a:latin typeface="Cambria Math" panose="02040503050406030204" pitchFamily="18" charset="0"/>
                        </a:rPr>
                        <m:t>𝒥</m:t>
                      </m:r>
                      <m:r>
                        <a:rPr lang="en-US" sz="140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40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𝒱</m:t>
                                  </m:r>
                                </m:e>
                                <m:sup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𝒥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𝐗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+(1−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40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latin typeface="Cambria Math" panose="02040503050406030204" pitchFamily="18" charset="0"/>
                                    </a:rPr>
                                    <m:t>𝒥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𝐡</m:t>
                                      </m:r>
                                    </m:e>
                                    <m:sub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  <m:sup>
                                      <m:r>
                                        <a:rPr lang="en-US" sz="140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F0CC1CE-444F-C344-928F-66AE210AC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1715942"/>
                <a:ext cx="3687186" cy="705321"/>
              </a:xfrm>
              <a:prstGeom prst="rect">
                <a:avLst/>
              </a:prstGeom>
              <a:blipFill>
                <a:blip r:embed="rId6"/>
                <a:stretch>
                  <a:fillRect t="-89474" b="-143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21BD2F62-E7E8-744D-AA8A-A0860326F228}"/>
              </a:ext>
            </a:extLst>
          </p:cNvPr>
          <p:cNvSpPr/>
          <p:nvPr/>
        </p:nvSpPr>
        <p:spPr>
          <a:xfrm>
            <a:off x="6445088" y="2455129"/>
            <a:ext cx="25587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Academic</a:t>
            </a:r>
            <a:r>
              <a:rPr lang="zh-CN" altLang="en-US" sz="1600" dirty="0"/>
              <a:t> </a:t>
            </a:r>
            <a:r>
              <a:rPr lang="en-US" altLang="zh-CN" sz="1600" dirty="0"/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Attributes:</a:t>
            </a:r>
            <a:r>
              <a:rPr lang="zh-CN" altLang="en-US" sz="1600" dirty="0"/>
              <a:t> </a:t>
            </a:r>
            <a:r>
              <a:rPr lang="en-US" altLang="zh-CN" sz="1600" dirty="0"/>
              <a:t>H-index,</a:t>
            </a:r>
            <a:r>
              <a:rPr lang="zh-CN" altLang="en-US" sz="1600" dirty="0"/>
              <a:t> </a:t>
            </a:r>
            <a:r>
              <a:rPr lang="en-US" altLang="zh-CN" sz="1600" dirty="0"/>
              <a:t>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Link:</a:t>
            </a:r>
            <a:r>
              <a:rPr lang="zh-CN" altLang="en-US" sz="1600" dirty="0"/>
              <a:t> </a:t>
            </a:r>
            <a:r>
              <a:rPr lang="en-US" altLang="zh-CN" sz="1600" dirty="0"/>
              <a:t>Co-authorship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altLang="zh-CN" sz="1600" dirty="0"/>
              <a:t>Training:</a:t>
            </a:r>
            <a:r>
              <a:rPr lang="zh-CN" altLang="en-US" sz="1600" dirty="0"/>
              <a:t> </a:t>
            </a:r>
            <a:r>
              <a:rPr lang="en-US" altLang="zh-CN" sz="1600" dirty="0"/>
              <a:t>2001-2009</a:t>
            </a:r>
          </a:p>
          <a:p>
            <a:r>
              <a:rPr lang="en-US" altLang="zh-CN" sz="1600" dirty="0"/>
              <a:t>Test:</a:t>
            </a:r>
            <a:r>
              <a:rPr lang="zh-CN" altLang="en-US" sz="1600" dirty="0"/>
              <a:t> </a:t>
            </a:r>
            <a:r>
              <a:rPr lang="en-US" altLang="zh-CN" sz="1600" dirty="0"/>
              <a:t>2010</a:t>
            </a:r>
            <a:endParaRPr lang="en-US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9FF735-23B8-0C4F-B06B-EE3CC2BEDC2E}"/>
              </a:ext>
            </a:extLst>
          </p:cNvPr>
          <p:cNvSpPr/>
          <p:nvPr/>
        </p:nvSpPr>
        <p:spPr>
          <a:xfrm>
            <a:off x="1981453" y="5224576"/>
            <a:ext cx="761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smaller</a:t>
            </a:r>
          </a:p>
          <a:p>
            <a:r>
              <a:rPr lang="en-US" altLang="zh-CN" sz="1400" dirty="0"/>
              <a:t>better</a:t>
            </a:r>
            <a:endParaRPr lang="en-US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6B9AB-5CB5-FC43-99B3-E313AC055419}"/>
              </a:ext>
            </a:extLst>
          </p:cNvPr>
          <p:cNvSpPr/>
          <p:nvPr/>
        </p:nvSpPr>
        <p:spPr>
          <a:xfrm>
            <a:off x="3130557" y="5224576"/>
            <a:ext cx="68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bigger</a:t>
            </a:r>
          </a:p>
          <a:p>
            <a:r>
              <a:rPr lang="en-US" altLang="zh-CN" sz="1400" dirty="0"/>
              <a:t>better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390F64-9A7B-A24C-9E39-E5515A13A968}"/>
              </a:ext>
            </a:extLst>
          </p:cNvPr>
          <p:cNvSpPr/>
          <p:nvPr/>
        </p:nvSpPr>
        <p:spPr>
          <a:xfrm>
            <a:off x="4352385" y="5211436"/>
            <a:ext cx="761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smaller</a:t>
            </a:r>
          </a:p>
          <a:p>
            <a:r>
              <a:rPr lang="en-US" altLang="zh-CN" sz="1400" dirty="0"/>
              <a:t>better</a:t>
            </a:r>
            <a:endParaRPr 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EED144-EFB0-9947-B11D-6F429C74B23F}"/>
              </a:ext>
            </a:extLst>
          </p:cNvPr>
          <p:cNvSpPr/>
          <p:nvPr/>
        </p:nvSpPr>
        <p:spPr>
          <a:xfrm>
            <a:off x="5501489" y="5211436"/>
            <a:ext cx="6815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bigger</a:t>
            </a:r>
          </a:p>
          <a:p>
            <a:r>
              <a:rPr lang="en-US" altLang="zh-CN" sz="1400" dirty="0"/>
              <a:t>better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2413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521858D-4EAC-F24A-ACE6-CA8CDF8AB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3379686"/>
            <a:ext cx="1778000" cy="15494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8F2D41-0A95-954F-80A5-BB9BE3DDAD0D}"/>
              </a:ext>
            </a:extLst>
          </p:cNvPr>
          <p:cNvSpPr/>
          <p:nvPr/>
        </p:nvSpPr>
        <p:spPr>
          <a:xfrm>
            <a:off x="152400" y="1181100"/>
            <a:ext cx="28194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GAL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(CIKM’20)</a:t>
            </a:r>
          </a:p>
          <a:p>
            <a:r>
              <a:rPr lang="en-US" altLang="zh-CN" sz="1400" i="1" dirty="0"/>
              <a:t>Zhao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and</a:t>
            </a:r>
            <a:r>
              <a:rPr lang="zh-CN" altLang="en-US" sz="1400" i="1" dirty="0"/>
              <a:t> </a:t>
            </a:r>
            <a:r>
              <a:rPr lang="en-US" altLang="zh-CN" sz="1400" i="1" u="sng" dirty="0"/>
              <a:t>Jiang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  <a:endParaRPr lang="en-US" altLang="zh-CN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6AB412-CA6D-CA48-86FE-21CAC3DAA999}"/>
                  </a:ext>
                </a:extLst>
              </p:cNvPr>
              <p:cNvSpPr/>
              <p:nvPr/>
            </p:nvSpPr>
            <p:spPr>
              <a:xfrm>
                <a:off x="2404533" y="1735098"/>
                <a:ext cx="5715000" cy="4067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baseline="30000" dirty="0"/>
                                <m:t>T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𝒬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u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baseline="30000" dirty="0"/>
                                <m:t>T</m:t>
                              </m:r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𝐳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v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26AB412-CA6D-CA48-86FE-21CAC3DAA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4533" y="1735098"/>
                <a:ext cx="5715000" cy="40677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7F5CEB7-53C5-264A-8A36-AC90C4C97345}"/>
              </a:ext>
            </a:extLst>
          </p:cNvPr>
          <p:cNvSpPr/>
          <p:nvPr/>
        </p:nvSpPr>
        <p:spPr>
          <a:xfrm>
            <a:off x="2438400" y="1126867"/>
            <a:ext cx="4827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Recall: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i="1" dirty="0">
                <a:solidFill>
                  <a:srgbClr val="012060"/>
                </a:solidFill>
              </a:rPr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</a:p>
          <a:p>
            <a:r>
              <a:rPr lang="en-US" altLang="zh-CN" dirty="0"/>
              <a:t>Random-walk</a:t>
            </a:r>
            <a:r>
              <a:rPr lang="zh-CN" altLang="en-US" dirty="0"/>
              <a:t> </a:t>
            </a:r>
            <a:r>
              <a:rPr lang="en-US" altLang="zh-CN" dirty="0"/>
              <a:t>loss: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E5B6F5-BB3E-8C45-A615-42A74949B97C}"/>
              </a:ext>
            </a:extLst>
          </p:cNvPr>
          <p:cNvSpPr/>
          <p:nvPr/>
        </p:nvSpPr>
        <p:spPr>
          <a:xfrm>
            <a:off x="38099" y="2212152"/>
            <a:ext cx="9067801" cy="33855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Problem: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unsupervised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graph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anomaly</a:t>
            </a:r>
            <a:r>
              <a:rPr lang="zh-CN" altLang="en-US" sz="1600" dirty="0">
                <a:solidFill>
                  <a:srgbClr val="C00000"/>
                </a:solidFill>
              </a:rPr>
              <a:t> </a:t>
            </a:r>
            <a:r>
              <a:rPr lang="en-US" altLang="zh-CN" sz="1600" dirty="0">
                <a:solidFill>
                  <a:srgbClr val="C00000"/>
                </a:solidFill>
              </a:rPr>
              <a:t>detection</a:t>
            </a:r>
            <a:r>
              <a:rPr lang="en-US" altLang="zh-CN" sz="1600" dirty="0"/>
              <a:t>,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dirty="0"/>
              <a:t>“random-walk”</a:t>
            </a:r>
            <a:r>
              <a:rPr lang="zh-CN" altLang="en-US" sz="1600" dirty="0"/>
              <a:t> </a:t>
            </a:r>
            <a:r>
              <a:rPr lang="en-US" altLang="zh-CN" sz="1600" dirty="0"/>
              <a:t>assumption</a:t>
            </a:r>
            <a:r>
              <a:rPr lang="zh-CN" altLang="en-US" sz="1600" dirty="0"/>
              <a:t> </a:t>
            </a:r>
            <a:r>
              <a:rPr lang="en-US" altLang="zh-CN" sz="1600" dirty="0"/>
              <a:t>does</a:t>
            </a:r>
            <a:r>
              <a:rPr lang="zh-CN" altLang="en-US" sz="1600" dirty="0"/>
              <a:t> </a:t>
            </a:r>
            <a:r>
              <a:rPr lang="en-US" altLang="zh-CN" sz="1600" dirty="0"/>
              <a:t>not</a:t>
            </a:r>
            <a:r>
              <a:rPr lang="zh-CN" altLang="en-US" sz="1600" dirty="0"/>
              <a:t> </a:t>
            </a:r>
            <a:r>
              <a:rPr lang="en-US" altLang="zh-CN" sz="1600" dirty="0"/>
              <a:t>hold.</a:t>
            </a:r>
            <a:endParaRPr lang="en-US" sz="1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4E98159-DDA7-A749-91BE-CF8313348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2623163"/>
            <a:ext cx="4216501" cy="1398103"/>
          </a:xfrm>
          <a:prstGeom prst="rect">
            <a:avLst/>
          </a:prstGeom>
        </p:spPr>
      </p:pic>
      <p:pic>
        <p:nvPicPr>
          <p:cNvPr id="10" name="Picture 164">
            <a:extLst>
              <a:ext uri="{FF2B5EF4-FFF2-40B4-BE49-F238E27FC236}">
                <a16:creationId xmlns:a16="http://schemas.microsoft.com/office/drawing/2014/main" id="{642D67C5-FAF7-C94F-A049-9DDFE14D7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059" y="4140372"/>
            <a:ext cx="3634842" cy="133239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967B1D9-B681-604D-9E9E-CD5573A6B521}"/>
              </a:ext>
            </a:extLst>
          </p:cNvPr>
          <p:cNvCxnSpPr>
            <a:cxnSpLocks/>
          </p:cNvCxnSpPr>
          <p:nvPr/>
        </p:nvCxnSpPr>
        <p:spPr>
          <a:xfrm>
            <a:off x="4519235" y="4610100"/>
            <a:ext cx="243098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8942100-038A-6648-9807-38375AC20A92}"/>
              </a:ext>
            </a:extLst>
          </p:cNvPr>
          <p:cNvSpPr/>
          <p:nvPr/>
        </p:nvSpPr>
        <p:spPr>
          <a:xfrm>
            <a:off x="4449760" y="2746800"/>
            <a:ext cx="2569934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Unsupervised</a:t>
            </a:r>
            <a:r>
              <a:rPr lang="zh-CN" altLang="en-US" sz="1400" dirty="0"/>
              <a:t> </a:t>
            </a:r>
            <a:r>
              <a:rPr lang="en-US" altLang="zh-CN" sz="1400" dirty="0"/>
              <a:t>graph</a:t>
            </a:r>
            <a:r>
              <a:rPr lang="zh-CN" altLang="en-US" sz="1400" dirty="0"/>
              <a:t> </a:t>
            </a:r>
            <a:r>
              <a:rPr lang="en-US" altLang="zh-CN" sz="1400" dirty="0"/>
              <a:t>mining:</a:t>
            </a:r>
          </a:p>
          <a:p>
            <a:endParaRPr lang="en-US" altLang="zh-CN" sz="1400" dirty="0"/>
          </a:p>
          <a:p>
            <a:r>
              <a:rPr lang="en-US" altLang="zh-CN" sz="1400" i="1" u="sng" dirty="0"/>
              <a:t>Jiang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al.:</a:t>
            </a:r>
          </a:p>
          <a:p>
            <a:r>
              <a:rPr lang="en-US" altLang="zh-CN" sz="1400" dirty="0" err="1"/>
              <a:t>CatchSync</a:t>
            </a:r>
            <a:r>
              <a:rPr lang="zh-CN" altLang="en-US" sz="1400" dirty="0"/>
              <a:t> </a:t>
            </a:r>
            <a:r>
              <a:rPr lang="en-US" altLang="zh-CN" sz="1400" dirty="0"/>
              <a:t>(KDD’14</a:t>
            </a:r>
          </a:p>
          <a:p>
            <a:r>
              <a:rPr lang="en-US" altLang="zh-CN" sz="1400" dirty="0"/>
              <a:t>	best</a:t>
            </a:r>
            <a:r>
              <a:rPr lang="zh-CN" altLang="en-US" sz="1400" dirty="0"/>
              <a:t> </a:t>
            </a:r>
            <a:r>
              <a:rPr lang="en-US" altLang="zh-CN" sz="1400" dirty="0"/>
              <a:t>paper</a:t>
            </a:r>
            <a:r>
              <a:rPr lang="zh-CN" altLang="en-US" sz="1400" dirty="0"/>
              <a:t> </a:t>
            </a:r>
            <a:r>
              <a:rPr lang="en-US" altLang="zh-CN" sz="1400" dirty="0"/>
              <a:t>finalist)</a:t>
            </a:r>
          </a:p>
          <a:p>
            <a:r>
              <a:rPr lang="en-US" altLang="zh-CN" sz="1400" dirty="0" err="1"/>
              <a:t>LockInfer</a:t>
            </a:r>
            <a:r>
              <a:rPr lang="zh-CN" altLang="en-US" sz="1400" dirty="0"/>
              <a:t> </a:t>
            </a:r>
            <a:r>
              <a:rPr lang="en-US" altLang="zh-CN" sz="1400" dirty="0"/>
              <a:t>(KAIS’16)</a:t>
            </a:r>
          </a:p>
          <a:p>
            <a:r>
              <a:rPr lang="en-US" altLang="zh-CN" sz="1400" dirty="0" err="1"/>
              <a:t>CrossSpot</a:t>
            </a:r>
            <a:r>
              <a:rPr lang="zh-CN" altLang="en-US" sz="1400" dirty="0"/>
              <a:t> </a:t>
            </a:r>
            <a:r>
              <a:rPr lang="en-US" altLang="zh-CN" sz="1400" dirty="0"/>
              <a:t>(TKDE’16)</a:t>
            </a:r>
          </a:p>
          <a:p>
            <a:r>
              <a:rPr lang="en-US" altLang="zh-CN" sz="1400" dirty="0" err="1"/>
              <a:t>CatchTartan</a:t>
            </a:r>
            <a:r>
              <a:rPr lang="zh-CN" altLang="en-US" sz="1400" dirty="0"/>
              <a:t> </a:t>
            </a:r>
            <a:r>
              <a:rPr lang="en-US" altLang="zh-CN" sz="1400" dirty="0"/>
              <a:t>(KDD’16)</a:t>
            </a:r>
          </a:p>
          <a:p>
            <a:endParaRPr lang="en-US" altLang="zh-CN" sz="1400" dirty="0"/>
          </a:p>
          <a:p>
            <a:r>
              <a:rPr lang="en-US" altLang="zh-CN" sz="1400" dirty="0" err="1"/>
              <a:t>Fraudar</a:t>
            </a:r>
            <a:r>
              <a:rPr lang="zh-CN" altLang="en-US" sz="1400" dirty="0"/>
              <a:t> </a:t>
            </a:r>
            <a:r>
              <a:rPr lang="en-US" altLang="zh-CN" sz="1400" dirty="0"/>
              <a:t>(KDD’16</a:t>
            </a:r>
          </a:p>
          <a:p>
            <a:r>
              <a:rPr lang="en-US" altLang="zh-CN" sz="1400" dirty="0"/>
              <a:t>	best</a:t>
            </a:r>
            <a:r>
              <a:rPr lang="zh-CN" altLang="en-US" sz="1400" dirty="0"/>
              <a:t> </a:t>
            </a:r>
            <a:r>
              <a:rPr lang="en-US" altLang="zh-CN" sz="1400" dirty="0"/>
              <a:t>paper)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35BD220-0A71-564E-9721-F624602A199A}"/>
              </a:ext>
            </a:extLst>
          </p:cNvPr>
          <p:cNvCxnSpPr>
            <a:cxnSpLocks/>
          </p:cNvCxnSpPr>
          <p:nvPr/>
        </p:nvCxnSpPr>
        <p:spPr>
          <a:xfrm flipH="1">
            <a:off x="7265426" y="4745833"/>
            <a:ext cx="1" cy="407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2496CC2-A655-7D4D-B6C5-0EB72FA0A06C}"/>
              </a:ext>
            </a:extLst>
          </p:cNvPr>
          <p:cNvSpPr/>
          <p:nvPr/>
        </p:nvSpPr>
        <p:spPr>
          <a:xfrm>
            <a:off x="6352703" y="5112338"/>
            <a:ext cx="1766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“pseudo</a:t>
            </a:r>
            <a:r>
              <a:rPr lang="zh-CN" altLang="en-US" i="1" dirty="0"/>
              <a:t> </a:t>
            </a:r>
            <a:r>
              <a:rPr lang="en-US" altLang="zh-CN" i="1" dirty="0"/>
              <a:t>labels”</a:t>
            </a:r>
            <a:endParaRPr lang="en-US" i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03BDC98-08D5-224F-9372-70205694C4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7530" y="2665820"/>
            <a:ext cx="1790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5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D3D72-E26F-AC41-A610-DC697A0589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2000" dirty="0"/>
                  <a:t>GAL: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New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loss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function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based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on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the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“pseudo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labels”: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000" dirty="0">
                    <a:solidFill>
                      <a:schemeClr val="tx1"/>
                    </a:solidFill>
                  </a:rPr>
                  <a:t>where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has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the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same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pseudo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label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as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’s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label;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u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has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different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pseudo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label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from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’s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label.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0D3D72-E26F-AC41-A610-DC697A0589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772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3ADD3A-C793-F249-A41D-F86668C837FD}"/>
                  </a:ext>
                </a:extLst>
              </p:cNvPr>
              <p:cNvSpPr/>
              <p:nvPr/>
            </p:nvSpPr>
            <p:spPr>
              <a:xfrm>
                <a:off x="1447800" y="1562100"/>
                <a:ext cx="6172200" cy="4060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~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𝒰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</m:e>
                          </m:d>
                        </m:sub>
                      </m:sSub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{0,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aseline="30000" dirty="0"/>
                            <m:t>T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u</m:t>
                                  </m:r>
                                </m:e>
                                <m:sup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aseline="30000" dirty="0"/>
                            <m:t>T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𝐳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v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+∆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B3ADD3A-C793-F249-A41D-F86668C837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562100"/>
                <a:ext cx="6172200" cy="406009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64F5110-CC22-F744-9705-BDAA5A244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1814" y="2705100"/>
            <a:ext cx="1837306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3C3BE4-2BE7-DB49-9D27-0F4C066434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9253" y="2705100"/>
            <a:ext cx="1824547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FBE991-BF80-9144-AD3A-040F601CB4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1814" y="4151914"/>
            <a:ext cx="1837306" cy="1371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90B1F-B94C-3940-A3A6-CF3794836A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9253" y="4151914"/>
            <a:ext cx="1824547" cy="1371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3D4A289-79E3-AF4C-9165-778054756336}"/>
              </a:ext>
            </a:extLst>
          </p:cNvPr>
          <p:cNvSpPr/>
          <p:nvPr/>
        </p:nvSpPr>
        <p:spPr>
          <a:xfrm>
            <a:off x="1604551" y="320623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GCN: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5208F4-670A-684A-A572-4E4FE8FEF941}"/>
              </a:ext>
            </a:extLst>
          </p:cNvPr>
          <p:cNvSpPr/>
          <p:nvPr/>
        </p:nvSpPr>
        <p:spPr>
          <a:xfrm>
            <a:off x="838957" y="4541878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GraphSAGE</a:t>
            </a:r>
            <a:r>
              <a:rPr lang="en-US" altLang="zh-CN" dirty="0"/>
              <a:t>: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787EE76-7FE7-C448-BC6E-085361D66127}"/>
              </a:ext>
            </a:extLst>
          </p:cNvPr>
          <p:cNvCxnSpPr>
            <a:cxnSpLocks/>
          </p:cNvCxnSpPr>
          <p:nvPr/>
        </p:nvCxnSpPr>
        <p:spPr>
          <a:xfrm>
            <a:off x="4189120" y="3442996"/>
            <a:ext cx="1530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1C753293-4ED6-F14C-8FB1-AEF277BEB456}"/>
              </a:ext>
            </a:extLst>
          </p:cNvPr>
          <p:cNvSpPr/>
          <p:nvPr/>
        </p:nvSpPr>
        <p:spPr>
          <a:xfrm>
            <a:off x="4531128" y="3082131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+GAL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15B3F4-6595-7741-9B6A-3881441367F6}"/>
              </a:ext>
            </a:extLst>
          </p:cNvPr>
          <p:cNvCxnSpPr>
            <a:cxnSpLocks/>
          </p:cNvCxnSpPr>
          <p:nvPr/>
        </p:nvCxnSpPr>
        <p:spPr>
          <a:xfrm>
            <a:off x="4204961" y="4894765"/>
            <a:ext cx="153013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01375D4-1576-9342-B9AC-B91F9AC12882}"/>
              </a:ext>
            </a:extLst>
          </p:cNvPr>
          <p:cNvSpPr/>
          <p:nvPr/>
        </p:nvSpPr>
        <p:spPr>
          <a:xfrm>
            <a:off x="4546969" y="4533900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+GAL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495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86898-4E90-734B-9CEC-0BE89F4C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7593E-4B41-FE45-9B69-35A94EBE95B1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C0D4C0-2DC4-A845-9EFE-58F92692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modeling: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</a:p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learning: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technologies</a:t>
            </a:r>
          </a:p>
          <a:p>
            <a:pPr lvl="1"/>
            <a:r>
              <a:rPr lang="en-US" altLang="zh-CN" sz="2000" dirty="0"/>
              <a:t>Adjacency</a:t>
            </a:r>
            <a:r>
              <a:rPr lang="zh-CN" altLang="en-US" sz="2000" dirty="0"/>
              <a:t> </a:t>
            </a:r>
            <a:r>
              <a:rPr lang="en-US" altLang="zh-CN" sz="2000" dirty="0"/>
              <a:t>matrix</a:t>
            </a:r>
            <a:r>
              <a:rPr lang="zh-CN" altLang="en-US" sz="2000" dirty="0"/>
              <a:t> </a:t>
            </a:r>
            <a:r>
              <a:rPr lang="en-US" altLang="zh-CN" sz="2000" dirty="0"/>
              <a:t>factorization</a:t>
            </a:r>
          </a:p>
          <a:p>
            <a:pPr lvl="1"/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</a:p>
          <a:p>
            <a:pPr lvl="1"/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neural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/>
              <a:t>(GNN)</a:t>
            </a:r>
          </a:p>
          <a:p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techniques: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r>
              <a:rPr lang="en-US" altLang="zh-CN" sz="2000" dirty="0" err="1"/>
              <a:t>CalendarGNN</a:t>
            </a:r>
            <a:r>
              <a:rPr lang="zh-CN" altLang="en-US" sz="2000" dirty="0"/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Wang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et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al.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KDD’20</a:t>
            </a:r>
          </a:p>
          <a:p>
            <a:pPr lvl="1"/>
            <a:r>
              <a:rPr lang="en-US" altLang="zh-CN" sz="2000" dirty="0" err="1"/>
              <a:t>CoEvoGNN</a:t>
            </a:r>
            <a:r>
              <a:rPr lang="zh-CN" altLang="en-US" sz="2000" dirty="0"/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Wang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et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al.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KDD-DLG’20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Best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Paper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Award</a:t>
            </a:r>
          </a:p>
          <a:p>
            <a:pPr lvl="1"/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Anomaly</a:t>
            </a:r>
            <a:r>
              <a:rPr lang="zh-CN" altLang="en-US" sz="2000" dirty="0"/>
              <a:t> </a:t>
            </a:r>
            <a:r>
              <a:rPr lang="en-US" altLang="zh-CN" sz="2000" dirty="0"/>
              <a:t>Loss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GNNs</a:t>
            </a:r>
            <a:r>
              <a:rPr lang="zh-CN" altLang="en-US" sz="2000" dirty="0"/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Zhao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et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al.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CIKM’20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D4DA6E-96E6-2D43-9F38-206631AD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8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A86898-4E90-734B-9CEC-0BE89F4C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7593E-4B41-FE45-9B69-35A94EBE95B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C0D4C0-2DC4-A845-9EFE-58F92692F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modeling: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</a:p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learning: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</a:p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technologies</a:t>
            </a:r>
          </a:p>
          <a:p>
            <a:pPr lvl="1"/>
            <a:r>
              <a:rPr lang="en-US" altLang="zh-CN" sz="2000" dirty="0"/>
              <a:t>Adjacency</a:t>
            </a:r>
            <a:r>
              <a:rPr lang="zh-CN" altLang="en-US" sz="2000" dirty="0"/>
              <a:t> </a:t>
            </a:r>
            <a:r>
              <a:rPr lang="en-US" altLang="zh-CN" sz="2000" dirty="0"/>
              <a:t>matrix</a:t>
            </a:r>
            <a:r>
              <a:rPr lang="zh-CN" altLang="en-US" sz="2000" dirty="0"/>
              <a:t> </a:t>
            </a:r>
            <a:r>
              <a:rPr lang="en-US" altLang="zh-CN" sz="2000" dirty="0"/>
              <a:t>factorization</a:t>
            </a:r>
          </a:p>
          <a:p>
            <a:pPr lvl="1"/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/>
              <a:t>embedding</a:t>
            </a:r>
          </a:p>
          <a:p>
            <a:pPr lvl="1"/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neural</a:t>
            </a:r>
            <a:r>
              <a:rPr lang="zh-CN" altLang="en-US" sz="2000" dirty="0"/>
              <a:t> </a:t>
            </a:r>
            <a:r>
              <a:rPr lang="en-US" altLang="zh-CN" sz="2000" dirty="0"/>
              <a:t>network</a:t>
            </a:r>
            <a:r>
              <a:rPr lang="zh-CN" altLang="en-US" sz="2000" dirty="0"/>
              <a:t> </a:t>
            </a:r>
            <a:r>
              <a:rPr lang="en-US" altLang="zh-CN" sz="2000" dirty="0"/>
              <a:t>(GNN)</a:t>
            </a:r>
          </a:p>
          <a:p>
            <a:r>
              <a:rPr lang="en-US" altLang="zh-CN" dirty="0"/>
              <a:t>Advanced</a:t>
            </a:r>
            <a:r>
              <a:rPr lang="zh-CN" altLang="en-US" dirty="0"/>
              <a:t> </a:t>
            </a:r>
            <a:r>
              <a:rPr lang="en-US" altLang="zh-CN" dirty="0"/>
              <a:t>GNN</a:t>
            </a:r>
            <a:r>
              <a:rPr lang="zh-CN" altLang="en-US" dirty="0"/>
              <a:t> </a:t>
            </a:r>
            <a:r>
              <a:rPr lang="en-US" altLang="zh-CN" dirty="0"/>
              <a:t>techniques:</a:t>
            </a:r>
            <a:r>
              <a:rPr lang="zh-CN" altLang="en-US" dirty="0"/>
              <a:t> </a:t>
            </a:r>
            <a:r>
              <a:rPr lang="en-US" altLang="zh-CN" dirty="0"/>
              <a:t>Dynamics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</a:p>
          <a:p>
            <a:pPr lvl="1"/>
            <a:r>
              <a:rPr lang="en-US" altLang="zh-CN" sz="2000" dirty="0" err="1"/>
              <a:t>CalendarGNN</a:t>
            </a:r>
            <a:r>
              <a:rPr lang="zh-CN" altLang="en-US" sz="2000" dirty="0"/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Wang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et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al.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KDD’20</a:t>
            </a:r>
          </a:p>
          <a:p>
            <a:pPr lvl="1"/>
            <a:r>
              <a:rPr lang="en-US" altLang="zh-CN" sz="2000" dirty="0" err="1"/>
              <a:t>CoEvoGNN</a:t>
            </a:r>
            <a:r>
              <a:rPr lang="zh-CN" altLang="en-US" sz="2000" dirty="0"/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Wang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et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al.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KDD-DLG’20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Best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Paper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Award</a:t>
            </a:r>
          </a:p>
          <a:p>
            <a:pPr lvl="1"/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Anomaly</a:t>
            </a:r>
            <a:r>
              <a:rPr lang="zh-CN" altLang="en-US" sz="2000" dirty="0"/>
              <a:t> </a:t>
            </a:r>
            <a:r>
              <a:rPr lang="en-US" altLang="zh-CN" sz="2000" dirty="0"/>
              <a:t>Loss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GNNs</a:t>
            </a:r>
            <a:r>
              <a:rPr lang="zh-CN" altLang="en-US" sz="2000" dirty="0"/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Zhao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et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al.</a:t>
            </a:r>
            <a:r>
              <a:rPr lang="zh-CN" altLang="en-US" sz="2000" b="1" baseline="-25000" dirty="0">
                <a:solidFill>
                  <a:srgbClr val="C00000"/>
                </a:solidFill>
              </a:rPr>
              <a:t> </a:t>
            </a:r>
            <a:r>
              <a:rPr lang="en-US" altLang="zh-CN" sz="2000" b="1" baseline="-25000" dirty="0">
                <a:solidFill>
                  <a:srgbClr val="C00000"/>
                </a:solidFill>
              </a:rPr>
              <a:t>CIKM’20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D4DA6E-96E6-2D43-9F38-206631AD8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45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DC2C5-22EE-D941-9C69-83E4EBF0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79FE-1E7C-7546-97A7-3E6CA7F7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Lee, D.D. and Seung, H.S., 2001. Algorithms for non-negative matrix factorization. In Advances in neural information processing systems (pp. 556-562).</a:t>
            </a:r>
          </a:p>
          <a:p>
            <a:pPr marL="0" indent="0">
              <a:buNone/>
            </a:pPr>
            <a:r>
              <a:rPr lang="en-US" sz="1200" dirty="0" err="1"/>
              <a:t>Mnih</a:t>
            </a:r>
            <a:r>
              <a:rPr lang="en-US" sz="1200" dirty="0"/>
              <a:t>, A. and </a:t>
            </a:r>
            <a:r>
              <a:rPr lang="en-US" sz="1200" dirty="0" err="1"/>
              <a:t>Salakhutdinov</a:t>
            </a:r>
            <a:r>
              <a:rPr lang="en-US" sz="1200" dirty="0"/>
              <a:t>, R.R., 2008. Probabilistic matrix factorization. In Advances in neural information processing systems (pp. 1257-1264).</a:t>
            </a:r>
          </a:p>
          <a:p>
            <a:pPr marL="0" indent="0">
              <a:buNone/>
            </a:pPr>
            <a:r>
              <a:rPr lang="en-US" sz="1200" dirty="0"/>
              <a:t>Ma, H., Yang, H., </a:t>
            </a:r>
            <a:r>
              <a:rPr lang="en-US" sz="1200" dirty="0" err="1"/>
              <a:t>Lyu</a:t>
            </a:r>
            <a:r>
              <a:rPr lang="en-US" sz="1200" dirty="0"/>
              <a:t>, M.R. and King, I., 2008, October. </a:t>
            </a:r>
            <a:r>
              <a:rPr lang="en-US" sz="1200" dirty="0" err="1"/>
              <a:t>Sorec</a:t>
            </a:r>
            <a:r>
              <a:rPr lang="en-US" sz="1200" dirty="0"/>
              <a:t>: social recommendation using probabilistic matrix factorization. In Proceedings of the 17th ACM conference on Information and knowledge management (pp. 931-940).</a:t>
            </a:r>
          </a:p>
          <a:p>
            <a:pPr marL="0" indent="0">
              <a:buNone/>
            </a:pPr>
            <a:r>
              <a:rPr lang="en-US" sz="1200" dirty="0" err="1"/>
              <a:t>Koren</a:t>
            </a:r>
            <a:r>
              <a:rPr lang="en-US" sz="1200" dirty="0"/>
              <a:t>, Y., Bell, R. and </a:t>
            </a:r>
            <a:r>
              <a:rPr lang="en-US" sz="1200" dirty="0" err="1"/>
              <a:t>Volinsky</a:t>
            </a:r>
            <a:r>
              <a:rPr lang="en-US" sz="1200" dirty="0"/>
              <a:t>, C., 2009. Matrix factorization techniques for recommender systems. Computer, 42(8), pp.30-37.</a:t>
            </a:r>
          </a:p>
          <a:p>
            <a:pPr marL="0" indent="0">
              <a:buNone/>
            </a:pPr>
            <a:r>
              <a:rPr lang="en-US" sz="1200" dirty="0"/>
              <a:t>Jiang, M., Cui, P., Liu, R., Yang, Q., Wang, F., Zhu, W. and Yang, S., 2012, October. Social contextual recommendation. In Proceedings of the 21st ACM international conference on Information and knowledge management (pp. 45-54).</a:t>
            </a:r>
          </a:p>
          <a:p>
            <a:pPr marL="0" indent="0">
              <a:buNone/>
            </a:pPr>
            <a:r>
              <a:rPr lang="en-US" sz="1200" dirty="0"/>
              <a:t>Jiang, M., Cui, P., Wang, F., Zhu, W. and Yang, S., 2014. Scalable recommendation with social contextual information. IEEE Transactions on Knowledge and Data Engineering, 26(11), pp.2789-2802.</a:t>
            </a:r>
          </a:p>
          <a:p>
            <a:pPr marL="0" indent="0">
              <a:buNone/>
            </a:pPr>
            <a:r>
              <a:rPr lang="en-US" sz="1200" dirty="0" err="1"/>
              <a:t>Perozzi</a:t>
            </a:r>
            <a:r>
              <a:rPr lang="en-US" sz="1200" dirty="0"/>
              <a:t>, B., Al-</a:t>
            </a:r>
            <a:r>
              <a:rPr lang="en-US" sz="1200" dirty="0" err="1"/>
              <a:t>Rfou</a:t>
            </a:r>
            <a:r>
              <a:rPr lang="en-US" sz="1200" dirty="0"/>
              <a:t>, R. and </a:t>
            </a:r>
            <a:r>
              <a:rPr lang="en-US" sz="1200" dirty="0" err="1"/>
              <a:t>Skiena</a:t>
            </a:r>
            <a:r>
              <a:rPr lang="en-US" sz="1200" dirty="0"/>
              <a:t>, S., 2014, August. </a:t>
            </a:r>
            <a:r>
              <a:rPr lang="en-US" sz="1200" dirty="0" err="1"/>
              <a:t>Deepwalk</a:t>
            </a:r>
            <a:r>
              <a:rPr lang="en-US" sz="1200" dirty="0"/>
              <a:t>: Online learning of social representations. In Proceedings of the 20th ACM SIGKDD international conference on Knowledge discovery and data mining (pp. 701-710).</a:t>
            </a:r>
          </a:p>
          <a:p>
            <a:pPr marL="0" indent="0">
              <a:buNone/>
            </a:pPr>
            <a:r>
              <a:rPr lang="en-US" sz="1200" dirty="0"/>
              <a:t>Tang, J., Qu, M., Wang, M., Zhang, M., Yan, J. and Mei, Q., 2015, May. Line: Large-scale information network embedding. In Proceedings of the 24th international conference on world wide web (pp. 1067-1077).</a:t>
            </a:r>
          </a:p>
          <a:p>
            <a:pPr marL="0" indent="0">
              <a:buNone/>
            </a:pPr>
            <a:r>
              <a:rPr lang="en-US" sz="1200" dirty="0"/>
              <a:t>Grover, A. and </a:t>
            </a:r>
            <a:r>
              <a:rPr lang="en-US" sz="1200" dirty="0" err="1"/>
              <a:t>Leskovec</a:t>
            </a:r>
            <a:r>
              <a:rPr lang="en-US" sz="1200" dirty="0"/>
              <a:t>, J., 2016, August. node2vec: Scalable feature learning for networks. In Proceedings of the 22nd ACM SIGKDD international conference on Knowledge discovery and data mining (pp. </a:t>
            </a:r>
            <a:r>
              <a:rPr lang="en-US" sz="1200"/>
              <a:t>855-864).</a:t>
            </a:r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5C48A-EE7B-CA4A-8495-4DEE2B45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72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DC2C5-22EE-D941-9C69-83E4EBF0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79FE-1E7C-7546-97A7-3E6CA7F7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Dong, Y., Chawla, N.V. and Swami, A., 2017, August. metapath2vec: Scalable representation learning for heterogeneous networks. In Proceedings of the 23rd ACM SIGKDD international conference on knowledge discovery and data mining (pp. 135-144).</a:t>
            </a:r>
          </a:p>
          <a:p>
            <a:pPr marL="0" indent="0">
              <a:buNone/>
            </a:pPr>
            <a:r>
              <a:rPr lang="en-US" sz="1200" dirty="0" err="1"/>
              <a:t>Kipf</a:t>
            </a:r>
            <a:r>
              <a:rPr lang="en-US" sz="1200" dirty="0"/>
              <a:t>, T.N. and Welling, M., 2017. Semi-supervised classification with graph convolutional networks. </a:t>
            </a:r>
            <a:r>
              <a:rPr lang="en-US" sz="1200" dirty="0" err="1"/>
              <a:t>arXiv</a:t>
            </a:r>
            <a:r>
              <a:rPr lang="en-US" sz="1200" dirty="0"/>
              <a:t> preprint arXiv:1609.02907.</a:t>
            </a:r>
          </a:p>
          <a:p>
            <a:pPr marL="0" indent="0">
              <a:buNone/>
            </a:pPr>
            <a:r>
              <a:rPr lang="en-US" sz="1200" dirty="0"/>
              <a:t>Hamilton, W., Ying, Z. and </a:t>
            </a:r>
            <a:r>
              <a:rPr lang="en-US" sz="1200" dirty="0" err="1"/>
              <a:t>Leskovec</a:t>
            </a:r>
            <a:r>
              <a:rPr lang="en-US" sz="1200" dirty="0"/>
              <a:t>, J., 2017. Inductive representation learning on large graphs. In Advances in neural information processing systems (pp. 1024-1034).</a:t>
            </a:r>
          </a:p>
          <a:p>
            <a:pPr marL="0" indent="0">
              <a:buNone/>
            </a:pPr>
            <a:r>
              <a:rPr lang="en-US" sz="1200" dirty="0" err="1"/>
              <a:t>Veličković</a:t>
            </a:r>
            <a:r>
              <a:rPr lang="en-US" sz="1200" dirty="0"/>
              <a:t>, P., </a:t>
            </a:r>
            <a:r>
              <a:rPr lang="en-US" sz="1200" dirty="0" err="1"/>
              <a:t>Cucurull</a:t>
            </a:r>
            <a:r>
              <a:rPr lang="en-US" sz="1200" dirty="0"/>
              <a:t>, G., Casanova, A., Romero, A., </a:t>
            </a:r>
            <a:r>
              <a:rPr lang="en-US" sz="1200" dirty="0" err="1"/>
              <a:t>Lio</a:t>
            </a:r>
            <a:r>
              <a:rPr lang="en-US" sz="1200" dirty="0"/>
              <a:t>, P. and </a:t>
            </a:r>
            <a:r>
              <a:rPr lang="en-US" sz="1200" dirty="0" err="1"/>
              <a:t>Bengio</a:t>
            </a:r>
            <a:r>
              <a:rPr lang="en-US" sz="1200" dirty="0"/>
              <a:t>, Y., 2017. Graph attention networks. </a:t>
            </a:r>
            <a:r>
              <a:rPr lang="en-US" sz="1200" dirty="0" err="1"/>
              <a:t>arXiv</a:t>
            </a:r>
            <a:r>
              <a:rPr lang="en-US" sz="1200" dirty="0"/>
              <a:t> preprint arXiv:1710.10903.</a:t>
            </a:r>
          </a:p>
          <a:p>
            <a:pPr marL="0" indent="0">
              <a:buNone/>
            </a:pPr>
            <a:r>
              <a:rPr lang="en-US" sz="1200" dirty="0"/>
              <a:t>Zhang, C., Song, D., Huang, C., Swami, A. and Chawla, N.V., 2019, July. Heterogeneous graph neural network. In Proceedings of the 25th ACM SIGKDD International Conference on Knowledge Discovery &amp; Data Mining (pp. 793-803).</a:t>
            </a:r>
          </a:p>
          <a:p>
            <a:pPr marL="0" indent="0">
              <a:buNone/>
            </a:pPr>
            <a:r>
              <a:rPr lang="en-US" sz="1200" dirty="0"/>
              <a:t>Wang, X., Ji, H., Shi, C., Wang, B., Ye, Y., Cui, P. and Yu, P.S., 2019, May. Heterogeneous graph attention network. In The World Wide Web Conference (pp. 2022-2032).</a:t>
            </a:r>
          </a:p>
          <a:p>
            <a:pPr marL="0" indent="0">
              <a:buNone/>
            </a:pPr>
            <a:r>
              <a:rPr lang="en-US" sz="1200" dirty="0" err="1"/>
              <a:t>Mikolov</a:t>
            </a:r>
            <a:r>
              <a:rPr lang="en-US" sz="1200" dirty="0"/>
              <a:t>, T., </a:t>
            </a:r>
            <a:r>
              <a:rPr lang="en-US" sz="1200" dirty="0" err="1"/>
              <a:t>Sutskever</a:t>
            </a:r>
            <a:r>
              <a:rPr lang="en-US" sz="1200" dirty="0"/>
              <a:t>, I., Chen, K., </a:t>
            </a:r>
            <a:r>
              <a:rPr lang="en-US" sz="1200" dirty="0" err="1"/>
              <a:t>Corrado</a:t>
            </a:r>
            <a:r>
              <a:rPr lang="en-US" sz="1200" dirty="0"/>
              <a:t>, G.S. and Dean, J., 2013. Distributed representations of words and phrases and their compositionality. In Advances in neural information processing systems (pp. 3111-3119).</a:t>
            </a:r>
          </a:p>
          <a:p>
            <a:pPr marL="0" indent="0">
              <a:buNone/>
            </a:pPr>
            <a:r>
              <a:rPr lang="en-US" sz="1200" dirty="0"/>
              <a:t>Wang, D., Jiang, T., Chawla, N.V. and Jiang, M., 2019, July. Tube: Embedding behavior outcomes for predicting success. In Proceedings of the 25th ACM SIGKDD International Conference on Knowledge Discovery &amp; Data Mining (pp. 1682-1690).</a:t>
            </a:r>
          </a:p>
          <a:p>
            <a:pPr marL="0" indent="0">
              <a:buNone/>
            </a:pPr>
            <a:r>
              <a:rPr lang="en-US" sz="1200" dirty="0" err="1"/>
              <a:t>Krizhevsky</a:t>
            </a:r>
            <a:r>
              <a:rPr lang="en-US" sz="1200" dirty="0"/>
              <a:t>, A., </a:t>
            </a:r>
            <a:r>
              <a:rPr lang="en-US" sz="1200" dirty="0" err="1"/>
              <a:t>Sutskever</a:t>
            </a:r>
            <a:r>
              <a:rPr lang="en-US" sz="1200" dirty="0"/>
              <a:t>, I. and Hinton, G.E., 2012. </a:t>
            </a:r>
            <a:r>
              <a:rPr lang="en-US" sz="1200" dirty="0" err="1"/>
              <a:t>Imagenet</a:t>
            </a:r>
            <a:r>
              <a:rPr lang="en-US" sz="1200" dirty="0"/>
              <a:t> classification with deep convolutional neural networks. In Advances in neural information processing systems (pp. 1097-1105).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5C48A-EE7B-CA4A-8495-4DEE2B45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206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DC2C5-22EE-D941-9C69-83E4EBF0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79FE-1E7C-7546-97A7-3E6CA7F7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Ying, R., He, R., Chen, K., </a:t>
            </a:r>
            <a:r>
              <a:rPr lang="en-US" sz="1200" dirty="0" err="1"/>
              <a:t>Eksombatchai</a:t>
            </a:r>
            <a:r>
              <a:rPr lang="en-US" sz="1200" dirty="0"/>
              <a:t>, P., Hamilton, W.L. and </a:t>
            </a:r>
            <a:r>
              <a:rPr lang="en-US" sz="1200" dirty="0" err="1"/>
              <a:t>Leskovec</a:t>
            </a:r>
            <a:r>
              <a:rPr lang="en-US" sz="1200" dirty="0"/>
              <a:t>, J., 2018, July. Graph convolutional neural networks for web-scale recommender systems. In Proceedings of the 24th ACM SIGKDD International Conference on Knowledge Discovery &amp; Data Mining (pp. 974-983).</a:t>
            </a:r>
          </a:p>
          <a:p>
            <a:pPr marL="0" indent="0">
              <a:buNone/>
            </a:pPr>
            <a:r>
              <a:rPr lang="en-US" sz="1200" dirty="0"/>
              <a:t>Fan, W., Ma, Y., Li, Q., He, Y., Zhao, E., Tang, J. and Yin, D., 2019, May. Graph neural networks for social recommendation. In The World Wide Web Conference (pp. 417-426).</a:t>
            </a:r>
          </a:p>
          <a:p>
            <a:pPr marL="0" indent="0">
              <a:buNone/>
            </a:pPr>
            <a:r>
              <a:rPr lang="en-US" sz="1200" dirty="0"/>
              <a:t>Fan, S., Zhu, J., Han, X., Shi, C., Hu, L., Ma, B. and Li, Y., 2019, July. </a:t>
            </a:r>
            <a:r>
              <a:rPr lang="en-US" sz="1200" dirty="0" err="1"/>
              <a:t>Metapath</a:t>
            </a:r>
            <a:r>
              <a:rPr lang="en-US" sz="1200" dirty="0"/>
              <a:t>-guided heterogeneous graph neural network for intent recommendation. In Proceedings of the 25th ACM SIGKDD International Conference on Knowledge Discovery &amp; Data Mining (pp. 2478-2486).</a:t>
            </a:r>
          </a:p>
          <a:p>
            <a:pPr marL="0" indent="0">
              <a:buNone/>
            </a:pPr>
            <a:r>
              <a:rPr lang="en-US" sz="1200" dirty="0"/>
              <a:t>Fu, X., Zhang, J., Meng, Z. and King, I., 2020, April. MAGNN: </a:t>
            </a:r>
            <a:r>
              <a:rPr lang="en-US" sz="1200" dirty="0" err="1"/>
              <a:t>Metapath</a:t>
            </a:r>
            <a:r>
              <a:rPr lang="en-US" sz="1200" dirty="0"/>
              <a:t> Aggregated Graph Neural Network for Heterogeneous Graph Embedding. In Proceedings of The Web Conference 2020 (pp. 2331-2341).</a:t>
            </a:r>
          </a:p>
          <a:p>
            <a:pPr marL="0" indent="0">
              <a:buNone/>
            </a:pPr>
            <a:r>
              <a:rPr lang="en-US" sz="1200" dirty="0"/>
              <a:t>Wang, X., He, X., Cao, Y., Liu, M. and Chua, T.S., 2019, July. </a:t>
            </a:r>
            <a:r>
              <a:rPr lang="en-US" sz="1200" dirty="0" err="1"/>
              <a:t>Kgat</a:t>
            </a:r>
            <a:r>
              <a:rPr lang="en-US" sz="1200" dirty="0"/>
              <a:t>: Knowledge graph attention network for recommendation. In Proceedings of the 25th ACM SIGKDD International Conference on Knowledge Discovery &amp; Data Mining (pp. 950-958).</a:t>
            </a:r>
          </a:p>
          <a:p>
            <a:pPr marL="0" indent="0">
              <a:buNone/>
            </a:pPr>
            <a:r>
              <a:rPr lang="en-US" sz="1200" dirty="0"/>
              <a:t>Chen, W., Gu, Y., Ren, Z., He, X., </a:t>
            </a:r>
            <a:r>
              <a:rPr lang="en-US" sz="1200" dirty="0" err="1"/>
              <a:t>Xie</a:t>
            </a:r>
            <a:r>
              <a:rPr lang="en-US" sz="1200" dirty="0"/>
              <a:t>, H., Guo, T., Yin, D. and Zhang, Y., 2019, August. Semi-supervised User Profiling with Heterogeneous Graph Attention Networks. In IJCAI (Vol. 19, pp. 2116-2122).</a:t>
            </a:r>
          </a:p>
          <a:p>
            <a:pPr marL="0" indent="0">
              <a:buNone/>
            </a:pPr>
            <a:r>
              <a:rPr lang="en-US" sz="1200" dirty="0"/>
              <a:t>Yang, X., Deng, C., Liu, T. and Tao, D., 2020. Heterogeneous Graph Attention Network for Unsupervised Multiple-Target Domain Adaptation. IEEE Transactions on Pattern Analysis and Machine Intelligence.</a:t>
            </a:r>
          </a:p>
          <a:p>
            <a:pPr marL="0" indent="0">
              <a:buNone/>
            </a:pPr>
            <a:r>
              <a:rPr lang="en-US" sz="1200" dirty="0"/>
              <a:t>Yun, S., </a:t>
            </a:r>
            <a:r>
              <a:rPr lang="en-US" sz="1200" dirty="0" err="1"/>
              <a:t>Jeong</a:t>
            </a:r>
            <a:r>
              <a:rPr lang="en-US" sz="1200" dirty="0"/>
              <a:t>, M., Kim, R., Kang, J. and Kim, H.J., 2019. Graph transformer networks. In Advances in Neural Information Processing Systems (pp. 11983-11993).</a:t>
            </a:r>
          </a:p>
          <a:p>
            <a:pPr marL="0" indent="0">
              <a:buNone/>
            </a:pPr>
            <a:r>
              <a:rPr lang="en-US" sz="1200" dirty="0"/>
              <a:t>Hu, Z., Dong, Y., Wang, K. and Sun, Y., 2020, April. Heterogeneous graph transformer. In Proceedings of The Web Conference 2020 (pp. 2704-2710).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5C48A-EE7B-CA4A-8495-4DEE2B45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517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DC2C5-22EE-D941-9C69-83E4EBF0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79FE-1E7C-7546-97A7-3E6CA7F7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Hu, Z., Dong, Y., Wang, K., Chang, K.W. and Sun, Y., 2020, August. </a:t>
            </a:r>
            <a:r>
              <a:rPr lang="en-US" sz="1200" dirty="0" err="1"/>
              <a:t>Gpt-gnn</a:t>
            </a:r>
            <a:r>
              <a:rPr lang="en-US" sz="1200" dirty="0"/>
              <a:t>: Generative pre-training of graph neural networks. In Proceedings of the 26th ACM SIGKDD International Conference on Knowledge Discovery &amp; Data Mining (pp. 1857-1867)</a:t>
            </a:r>
            <a:r>
              <a:rPr lang="en-US" altLang="zh-CN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Wang, D., Jiang, M., Syed, M., Conway, O., </a:t>
            </a:r>
            <a:r>
              <a:rPr lang="en-US" sz="1200" dirty="0" err="1"/>
              <a:t>Juneja</a:t>
            </a:r>
            <a:r>
              <a:rPr lang="en-US" sz="1200" dirty="0"/>
              <a:t>, V., Subramanian, S. and Chawla, N.V., 2020, August. Calendar Graph Neural Networks for Modeling Time Structures in Spatiotemporal User Behaviors. In Proceedings of the 26th ACM SIGKDD International Conference on Knowledge Discovery &amp; Data Mining (pp. 2581-2589).</a:t>
            </a:r>
          </a:p>
          <a:p>
            <a:pPr marL="0" indent="0">
              <a:buNone/>
            </a:pPr>
            <a:r>
              <a:rPr lang="en-US" sz="1200" dirty="0"/>
              <a:t>Wang, D., Zhang, Z., Ma, Y., Zhao, T., Jiang, T., Chawla, N.V. and Jiang, M., 2020. Learning Attribute-Structure Co-Evolutions in Dynamic Graphs. </a:t>
            </a:r>
            <a:r>
              <a:rPr lang="en-US" sz="1200" dirty="0" err="1"/>
              <a:t>arXiv</a:t>
            </a:r>
            <a:r>
              <a:rPr lang="en-US" sz="1200" dirty="0"/>
              <a:t> preprint arXiv:2007.13004.</a:t>
            </a:r>
          </a:p>
          <a:p>
            <a:pPr marL="0" indent="0">
              <a:buNone/>
            </a:pPr>
            <a:r>
              <a:rPr lang="en-US" sz="1200" dirty="0"/>
              <a:t>Zhao, T., Deng, C., Yu, K., Jiang, T., Wang, D. and Jiang M., 2020. Error-bounded Graph Anomaly Loss for GNNs. In Proceedings of the 29th ACM International Conference on Information and Knowledge Management.</a:t>
            </a:r>
          </a:p>
          <a:p>
            <a:pPr marL="0" indent="0">
              <a:buNone/>
            </a:pPr>
            <a:r>
              <a:rPr lang="en-US" sz="1200" dirty="0"/>
              <a:t>Jiang, M., Cui, P. and </a:t>
            </a:r>
            <a:r>
              <a:rPr lang="en-US" sz="1200" dirty="0" err="1"/>
              <a:t>Faloutsos</a:t>
            </a:r>
            <a:r>
              <a:rPr lang="en-US" sz="1200" dirty="0"/>
              <a:t>, C., 2016. Suspicious behavior detection: Current trends and future directions. IEEE Intelligent Systems, 31(1), pp.31-39.</a:t>
            </a:r>
          </a:p>
          <a:p>
            <a:pPr marL="0" indent="0">
              <a:buNone/>
            </a:pPr>
            <a:r>
              <a:rPr lang="en-US" sz="1200" dirty="0"/>
              <a:t>Jiang, M., Cui, P., </a:t>
            </a:r>
            <a:r>
              <a:rPr lang="en-US" sz="1200" dirty="0" err="1"/>
              <a:t>Beutel</a:t>
            </a:r>
            <a:r>
              <a:rPr lang="en-US" sz="1200" dirty="0"/>
              <a:t>, A., </a:t>
            </a:r>
            <a:r>
              <a:rPr lang="en-US" sz="1200" dirty="0" err="1"/>
              <a:t>Faloutsos</a:t>
            </a:r>
            <a:r>
              <a:rPr lang="en-US" sz="1200" dirty="0"/>
              <a:t>, C. and Yang, S., 2014, August. </a:t>
            </a:r>
            <a:r>
              <a:rPr lang="en-US" sz="1200" dirty="0" err="1"/>
              <a:t>Catchsync</a:t>
            </a:r>
            <a:r>
              <a:rPr lang="en-US" sz="1200" dirty="0"/>
              <a:t>: catching synchronized behavior in large directed graphs. In Proceedings of the 20th ACM SIGKDD international conference on Knowledge discovery and data mining (pp. 941-950).</a:t>
            </a:r>
          </a:p>
          <a:p>
            <a:pPr marL="0" indent="0">
              <a:buNone/>
            </a:pPr>
            <a:r>
              <a:rPr lang="en-US" sz="1200" dirty="0"/>
              <a:t>Jiang, M., Cui, P., </a:t>
            </a:r>
            <a:r>
              <a:rPr lang="en-US" sz="1200" dirty="0" err="1"/>
              <a:t>Beutel</a:t>
            </a:r>
            <a:r>
              <a:rPr lang="en-US" sz="1200" dirty="0"/>
              <a:t>, A., </a:t>
            </a:r>
            <a:r>
              <a:rPr lang="en-US" sz="1200" dirty="0" err="1"/>
              <a:t>Faloutsos</a:t>
            </a:r>
            <a:r>
              <a:rPr lang="en-US" sz="1200" dirty="0"/>
              <a:t>, C. and Yang, S., 2016. Inferring lockstep behavior from connectivity pattern in large graphs. Knowledge and Information Systems, 48(2), pp.399-428.</a:t>
            </a:r>
          </a:p>
          <a:p>
            <a:pPr marL="0" indent="0">
              <a:buNone/>
            </a:pPr>
            <a:r>
              <a:rPr lang="en-US" sz="1200" dirty="0"/>
              <a:t>Jiang, M., </a:t>
            </a:r>
            <a:r>
              <a:rPr lang="en-US" sz="1200" dirty="0" err="1"/>
              <a:t>Beutel</a:t>
            </a:r>
            <a:r>
              <a:rPr lang="en-US" sz="1200" dirty="0"/>
              <a:t>, A., Cui, P., </a:t>
            </a:r>
            <a:r>
              <a:rPr lang="en-US" sz="1200" dirty="0" err="1"/>
              <a:t>Hooi</a:t>
            </a:r>
            <a:r>
              <a:rPr lang="en-US" sz="1200" dirty="0"/>
              <a:t>, B., Yang, S. and </a:t>
            </a:r>
            <a:r>
              <a:rPr lang="en-US" sz="1200" dirty="0" err="1"/>
              <a:t>Faloutsos</a:t>
            </a:r>
            <a:r>
              <a:rPr lang="en-US" sz="1200" dirty="0"/>
              <a:t>, C., 2015, November. A general suspiciousness metric for dense blocks in multimodal data. In 2015 IEEE International Conference on Data Mining (pp. 781-786). IEEE</a:t>
            </a:r>
            <a:r>
              <a:rPr lang="en-US" altLang="zh-CN" sz="1200" dirty="0"/>
              <a:t>.</a:t>
            </a:r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5C48A-EE7B-CA4A-8495-4DEE2B45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43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DC2C5-22EE-D941-9C69-83E4EBF05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79FE-1E7C-7546-97A7-3E6CA7F78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Jiang, M., </a:t>
            </a:r>
            <a:r>
              <a:rPr lang="en-US" sz="1200" dirty="0" err="1"/>
              <a:t>Beutel</a:t>
            </a:r>
            <a:r>
              <a:rPr lang="en-US" sz="1200" dirty="0"/>
              <a:t>, A., Cui, P., </a:t>
            </a:r>
            <a:r>
              <a:rPr lang="en-US" sz="1200" dirty="0" err="1"/>
              <a:t>Hooi</a:t>
            </a:r>
            <a:r>
              <a:rPr lang="en-US" sz="1200" dirty="0"/>
              <a:t>, B., Yang, S. and </a:t>
            </a:r>
            <a:r>
              <a:rPr lang="en-US" sz="1200" dirty="0" err="1"/>
              <a:t>Faloutsos</a:t>
            </a:r>
            <a:r>
              <a:rPr lang="en-US" sz="1200" dirty="0"/>
              <a:t>, C., 2016. Spotting suspicious behaviors in multimodal data: A general metric and algorithms. IEEE Transactions on Knowledge and Data Engineering, 28(8), pp.2187-2200.</a:t>
            </a:r>
          </a:p>
          <a:p>
            <a:pPr marL="0" indent="0">
              <a:buNone/>
            </a:pPr>
            <a:r>
              <a:rPr lang="en-US" sz="1200" dirty="0"/>
              <a:t>Jiang, M., </a:t>
            </a:r>
            <a:r>
              <a:rPr lang="en-US" sz="1200" dirty="0" err="1"/>
              <a:t>Faloutsos</a:t>
            </a:r>
            <a:r>
              <a:rPr lang="en-US" sz="1200" dirty="0"/>
              <a:t>, C. and Han, J., 2016, August. </a:t>
            </a:r>
            <a:r>
              <a:rPr lang="en-US" sz="1200" dirty="0" err="1"/>
              <a:t>Catchtartan</a:t>
            </a:r>
            <a:r>
              <a:rPr lang="en-US" sz="1200" dirty="0"/>
              <a:t>: Representing and summarizing dynamic </a:t>
            </a:r>
            <a:r>
              <a:rPr lang="en-US" sz="1200" dirty="0" err="1"/>
              <a:t>multicontextual</a:t>
            </a:r>
            <a:r>
              <a:rPr lang="en-US" sz="1200" dirty="0"/>
              <a:t> behaviors. In Proceedings of the 22nd ACM SIGKDD International Conference on Knowledge Discovery and Data Mining (pp. 945-954).</a:t>
            </a:r>
          </a:p>
          <a:p>
            <a:pPr marL="0" indent="0">
              <a:buNone/>
            </a:pPr>
            <a:r>
              <a:rPr lang="en-US" sz="1200" dirty="0" err="1"/>
              <a:t>Hooi</a:t>
            </a:r>
            <a:r>
              <a:rPr lang="en-US" sz="1200" dirty="0"/>
              <a:t>, B., Song, H.A., </a:t>
            </a:r>
            <a:r>
              <a:rPr lang="en-US" sz="1200" dirty="0" err="1"/>
              <a:t>Beutel</a:t>
            </a:r>
            <a:r>
              <a:rPr lang="en-US" sz="1200" dirty="0"/>
              <a:t>, A., Shah, N., Shin, K. and </a:t>
            </a:r>
            <a:r>
              <a:rPr lang="en-US" sz="1200" dirty="0" err="1"/>
              <a:t>Faloutsos</a:t>
            </a:r>
            <a:r>
              <a:rPr lang="en-US" sz="1200" dirty="0"/>
              <a:t>, C., 2016, August. </a:t>
            </a:r>
            <a:r>
              <a:rPr lang="en-US" sz="1200" dirty="0" err="1"/>
              <a:t>Fraudar</a:t>
            </a:r>
            <a:r>
              <a:rPr lang="en-US" sz="1200" dirty="0"/>
              <a:t>: Bounding graph fraud in the face of camouflage. In Proceedings of the 22nd ACM SIGKDD International Conference on Knowledge Discovery and Data Mining (pp. 895-904).</a:t>
            </a:r>
          </a:p>
          <a:p>
            <a:pPr marL="0" indent="0">
              <a:buNone/>
            </a:pPr>
            <a:r>
              <a:rPr lang="en-US" sz="1200" dirty="0"/>
              <a:t>Jiang, M. and Shang, J., 2020, August. Scientific Text Mining and Knowledge Graphs. In Proceedings of the 26th ACM SIGKDD International Conference on Knowledge Discovery &amp; Data Mining (pp. 3537-3538).</a:t>
            </a:r>
          </a:p>
          <a:p>
            <a:pPr marL="0" indent="0">
              <a:buNone/>
            </a:pPr>
            <a:r>
              <a:rPr lang="en-US" sz="1200" dirty="0"/>
              <a:t>Yu, W., Zhu, C., Li, Z., Hu, Z., Wang, Q., Ji, H. and Jiang, M., 2020. A Survey of Knowledge-Enhanced Text Generation. </a:t>
            </a:r>
            <a:r>
              <a:rPr lang="en-US" sz="1200" dirty="0" err="1"/>
              <a:t>arXiv</a:t>
            </a:r>
            <a:r>
              <a:rPr lang="en-US" sz="1200" dirty="0"/>
              <a:t> preprint arXiv:2010.04389.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45C48A-EE7B-CA4A-8495-4DEE2B452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153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Modeling:</a:t>
            </a:r>
            <a:r>
              <a:rPr lang="zh-CN" altLang="en-US" dirty="0"/>
              <a:t> </a:t>
            </a:r>
            <a:r>
              <a:rPr lang="en-US" altLang="zh-CN" dirty="0"/>
              <a:t>Applications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7AAC91A-9F28-F840-B2BA-764E4A60CF22}"/>
              </a:ext>
            </a:extLst>
          </p:cNvPr>
          <p:cNvSpPr/>
          <p:nvPr/>
        </p:nvSpPr>
        <p:spPr>
          <a:xfrm>
            <a:off x="1905000" y="2351504"/>
            <a:ext cx="5105400" cy="886967"/>
          </a:xfrm>
          <a:prstGeom prst="roundRect">
            <a:avLst>
              <a:gd name="adj" fmla="val 749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        </a:t>
            </a:r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advertising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e.g.,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predict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demographic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information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714F7-7EAD-1F43-9BA3-CD77D2B2D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586" y="2396768"/>
            <a:ext cx="457200" cy="4572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CB8C612-0343-0343-B56A-4CFCC8205DD9}"/>
              </a:ext>
            </a:extLst>
          </p:cNvPr>
          <p:cNvSpPr/>
          <p:nvPr/>
        </p:nvSpPr>
        <p:spPr>
          <a:xfrm>
            <a:off x="1905000" y="3393642"/>
            <a:ext cx="5105400" cy="886967"/>
          </a:xfrm>
          <a:prstGeom prst="roundRect">
            <a:avLst>
              <a:gd name="adj" fmla="val 749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        </a:t>
            </a:r>
            <a:r>
              <a:rPr lang="en-US" altLang="zh-CN" b="1" dirty="0">
                <a:solidFill>
                  <a:schemeClr val="tx1"/>
                </a:solidFill>
              </a:rPr>
              <a:t>Recommender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system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e.g.,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predict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product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purchase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5E7B2-6631-8F44-9B82-AA3C9DCA3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452622"/>
            <a:ext cx="457200" cy="4572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87A4ECC-3738-0C4C-9AD9-B7747EA2BB84}"/>
              </a:ext>
            </a:extLst>
          </p:cNvPr>
          <p:cNvSpPr/>
          <p:nvPr/>
        </p:nvSpPr>
        <p:spPr>
          <a:xfrm>
            <a:off x="1905000" y="4435780"/>
            <a:ext cx="5105400" cy="886967"/>
          </a:xfrm>
          <a:prstGeom prst="roundRect">
            <a:avLst>
              <a:gd name="adj" fmla="val 749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        </a:t>
            </a:r>
            <a:r>
              <a:rPr lang="en-US" altLang="zh-CN" b="1" dirty="0">
                <a:solidFill>
                  <a:schemeClr val="tx1"/>
                </a:solidFill>
              </a:rPr>
              <a:t>Suspicious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behavior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detection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e.g.,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detect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spam,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fraud,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fake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B02298-1CD7-5A42-AB75-B9DC1B306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4471474"/>
            <a:ext cx="457200" cy="45720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132790-F9DD-4D4F-A19C-B89DA78A1495}"/>
              </a:ext>
            </a:extLst>
          </p:cNvPr>
          <p:cNvSpPr/>
          <p:nvPr/>
        </p:nvSpPr>
        <p:spPr>
          <a:xfrm>
            <a:off x="1905000" y="1309366"/>
            <a:ext cx="5105400" cy="886967"/>
          </a:xfrm>
          <a:prstGeom prst="roundRect">
            <a:avLst>
              <a:gd name="adj" fmla="val 749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        </a:t>
            </a:r>
            <a:r>
              <a:rPr lang="en-US" altLang="zh-CN" b="1" dirty="0">
                <a:solidFill>
                  <a:schemeClr val="tx1"/>
                </a:solidFill>
              </a:rPr>
              <a:t>Categorization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e.g.,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predict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category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customer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product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E94B88-2274-9544-B54A-06E5FAA48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2586" y="1345651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6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194106-10C0-3A46-BB8C-2367E536B675}"/>
              </a:ext>
            </a:extLst>
          </p:cNvPr>
          <p:cNvSpPr/>
          <p:nvPr/>
        </p:nvSpPr>
        <p:spPr>
          <a:xfrm>
            <a:off x="251028" y="1177330"/>
            <a:ext cx="2719014" cy="4124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Given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graph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data:</a:t>
            </a:r>
          </a:p>
          <a:p>
            <a:endParaRPr lang="en-US" dirty="0">
              <a:solidFill>
                <a:srgbClr val="012060"/>
              </a:solidFill>
            </a:endParaRPr>
          </a:p>
          <a:p>
            <a:endParaRPr lang="en-US" dirty="0">
              <a:solidFill>
                <a:srgbClr val="012060"/>
              </a:solidFill>
            </a:endParaRPr>
          </a:p>
          <a:p>
            <a:endParaRPr lang="en-US" dirty="0">
              <a:solidFill>
                <a:srgbClr val="012060"/>
              </a:solidFill>
            </a:endParaRPr>
          </a:p>
          <a:p>
            <a:endParaRPr lang="en-US" dirty="0">
              <a:solidFill>
                <a:srgbClr val="012060"/>
              </a:solidFill>
            </a:endParaRPr>
          </a:p>
          <a:p>
            <a:endParaRPr lang="en-US" dirty="0">
              <a:solidFill>
                <a:srgbClr val="012060"/>
              </a:solidFill>
            </a:endParaRPr>
          </a:p>
          <a:p>
            <a:r>
              <a:rPr lang="en-US" altLang="zh-CN" dirty="0">
                <a:solidFill>
                  <a:srgbClr val="012060"/>
                </a:solidFill>
              </a:rPr>
              <a:t>Nodes:</a:t>
            </a:r>
          </a:p>
          <a:p>
            <a:r>
              <a:rPr lang="en-US" altLang="zh-CN" dirty="0">
                <a:solidFill>
                  <a:srgbClr val="012060"/>
                </a:solidFill>
              </a:rPr>
              <a:t>Node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types</a:t>
            </a:r>
          </a:p>
          <a:p>
            <a:r>
              <a:rPr lang="zh-CN" altLang="en-US" sz="1600" dirty="0">
                <a:solidFill>
                  <a:srgbClr val="012060"/>
                </a:solidFill>
              </a:rPr>
              <a:t>    </a:t>
            </a:r>
            <a:r>
              <a:rPr lang="en-US" altLang="zh-CN" sz="1600" dirty="0">
                <a:solidFill>
                  <a:srgbClr val="012060"/>
                </a:solidFill>
              </a:rPr>
              <a:t>e.g.,</a:t>
            </a:r>
            <a:r>
              <a:rPr lang="zh-CN" altLang="en-US" sz="1600" dirty="0">
                <a:solidFill>
                  <a:srgbClr val="012060"/>
                </a:solidFill>
              </a:rPr>
              <a:t> </a:t>
            </a:r>
            <a:r>
              <a:rPr lang="en-US" altLang="zh-CN" sz="1600" dirty="0">
                <a:solidFill>
                  <a:srgbClr val="012060"/>
                </a:solidFill>
              </a:rPr>
              <a:t>customer/product</a:t>
            </a:r>
          </a:p>
          <a:p>
            <a:r>
              <a:rPr lang="en-US" altLang="zh-CN" dirty="0">
                <a:solidFill>
                  <a:srgbClr val="012060"/>
                </a:solidFill>
              </a:rPr>
              <a:t>Node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attributes</a:t>
            </a:r>
            <a:endParaRPr lang="en-US" altLang="zh-CN" sz="1600" dirty="0">
              <a:solidFill>
                <a:srgbClr val="012060"/>
              </a:solidFill>
            </a:endParaRPr>
          </a:p>
          <a:p>
            <a:r>
              <a:rPr lang="en-US" altLang="zh-CN" dirty="0">
                <a:solidFill>
                  <a:srgbClr val="012060"/>
                </a:solidFill>
              </a:rPr>
              <a:t>Links</a:t>
            </a:r>
          </a:p>
          <a:p>
            <a:r>
              <a:rPr lang="zh-CN" altLang="en-US" sz="1600" dirty="0">
                <a:solidFill>
                  <a:srgbClr val="012060"/>
                </a:solidFill>
              </a:rPr>
              <a:t>    </a:t>
            </a:r>
            <a:r>
              <a:rPr lang="en-US" altLang="zh-CN" sz="1600" dirty="0">
                <a:solidFill>
                  <a:srgbClr val="012060"/>
                </a:solidFill>
              </a:rPr>
              <a:t>e.g.,</a:t>
            </a:r>
            <a:r>
              <a:rPr lang="zh-CN" altLang="en-US" sz="1600" dirty="0">
                <a:solidFill>
                  <a:srgbClr val="012060"/>
                </a:solidFill>
              </a:rPr>
              <a:t> </a:t>
            </a:r>
            <a:r>
              <a:rPr lang="en-US" altLang="zh-CN" sz="1600" dirty="0">
                <a:solidFill>
                  <a:srgbClr val="012060"/>
                </a:solidFill>
              </a:rPr>
              <a:t>purchasing</a:t>
            </a:r>
            <a:r>
              <a:rPr lang="zh-CN" altLang="en-US" sz="1600" dirty="0">
                <a:solidFill>
                  <a:srgbClr val="012060"/>
                </a:solidFill>
              </a:rPr>
              <a:t> </a:t>
            </a:r>
            <a:r>
              <a:rPr lang="en-US" altLang="zh-CN" sz="1600" dirty="0">
                <a:solidFill>
                  <a:srgbClr val="012060"/>
                </a:solidFill>
              </a:rPr>
              <a:t>behavior</a:t>
            </a:r>
          </a:p>
          <a:p>
            <a:r>
              <a:rPr lang="en-US" altLang="zh-CN" dirty="0">
                <a:solidFill>
                  <a:srgbClr val="012060"/>
                </a:solidFill>
              </a:rPr>
              <a:t>Link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attributes</a:t>
            </a:r>
            <a:endParaRPr lang="en-US" altLang="zh-CN" sz="1600" dirty="0">
              <a:solidFill>
                <a:srgbClr val="012060"/>
              </a:solidFill>
            </a:endParaRPr>
          </a:p>
          <a:p>
            <a:r>
              <a:rPr lang="zh-CN" altLang="en-US" sz="1600" dirty="0">
                <a:solidFill>
                  <a:srgbClr val="012060"/>
                </a:solidFill>
              </a:rPr>
              <a:t>    </a:t>
            </a:r>
            <a:r>
              <a:rPr lang="en-US" altLang="zh-CN" sz="1600" dirty="0">
                <a:solidFill>
                  <a:srgbClr val="012060"/>
                </a:solidFill>
              </a:rPr>
              <a:t>e.g.,</a:t>
            </a:r>
            <a:r>
              <a:rPr lang="zh-CN" altLang="en-US" sz="1600" dirty="0">
                <a:solidFill>
                  <a:srgbClr val="012060"/>
                </a:solidFill>
              </a:rPr>
              <a:t> </a:t>
            </a:r>
            <a:r>
              <a:rPr lang="en-US" altLang="zh-CN" sz="1600" dirty="0">
                <a:solidFill>
                  <a:srgbClr val="012060"/>
                </a:solidFill>
              </a:rPr>
              <a:t>location</a:t>
            </a:r>
            <a:r>
              <a:rPr lang="zh-CN" altLang="en-US" sz="1600" dirty="0">
                <a:solidFill>
                  <a:srgbClr val="012060"/>
                </a:solidFill>
              </a:rPr>
              <a:t> </a:t>
            </a:r>
            <a:r>
              <a:rPr lang="en-US" altLang="zh-CN" sz="1600" dirty="0">
                <a:solidFill>
                  <a:srgbClr val="012060"/>
                </a:solidFill>
              </a:rPr>
              <a:t>and</a:t>
            </a:r>
            <a:r>
              <a:rPr lang="zh-CN" altLang="en-US" sz="1600" dirty="0">
                <a:solidFill>
                  <a:srgbClr val="012060"/>
                </a:solidFill>
              </a:rPr>
              <a:t> </a:t>
            </a:r>
            <a:r>
              <a:rPr lang="en-US" altLang="zh-CN" sz="1600" dirty="0">
                <a:solidFill>
                  <a:srgbClr val="012060"/>
                </a:solidFill>
              </a:rPr>
              <a:t>time</a:t>
            </a:r>
          </a:p>
          <a:p>
            <a:endParaRPr lang="en-US" sz="1600" dirty="0">
              <a:solidFill>
                <a:srgbClr val="01206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Learning: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3C94F14-8C11-774E-BE08-056446AF8D64}"/>
              </a:ext>
            </a:extLst>
          </p:cNvPr>
          <p:cNvSpPr/>
          <p:nvPr/>
        </p:nvSpPr>
        <p:spPr>
          <a:xfrm>
            <a:off x="3261360" y="2299438"/>
            <a:ext cx="5105400" cy="531186"/>
          </a:xfrm>
          <a:prstGeom prst="roundRect">
            <a:avLst>
              <a:gd name="adj" fmla="val 749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        </a:t>
            </a:r>
            <a:r>
              <a:rPr lang="en-US" altLang="zh-CN" dirty="0">
                <a:solidFill>
                  <a:schemeClr val="tx1"/>
                </a:solidFill>
              </a:rPr>
              <a:t>predict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demographic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information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628229-EA6E-FB42-974C-259C6F451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8946" y="2344701"/>
            <a:ext cx="457200" cy="4572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D12F79C-7CE6-B745-B9EA-1A545F9C6C15}"/>
              </a:ext>
            </a:extLst>
          </p:cNvPr>
          <p:cNvSpPr/>
          <p:nvPr/>
        </p:nvSpPr>
        <p:spPr>
          <a:xfrm>
            <a:off x="3261360" y="3341576"/>
            <a:ext cx="5105400" cy="531186"/>
          </a:xfrm>
          <a:prstGeom prst="roundRect">
            <a:avLst>
              <a:gd name="adj" fmla="val 749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        </a:t>
            </a:r>
            <a:r>
              <a:rPr lang="en-US" altLang="zh-CN" dirty="0">
                <a:solidFill>
                  <a:schemeClr val="tx1"/>
                </a:solidFill>
              </a:rPr>
              <a:t>predict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what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product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user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will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purchase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DA8AE4-9CE9-ED45-87EA-048268D32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560" y="3400555"/>
            <a:ext cx="457200" cy="4572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6F29442-1FB9-5842-8BAB-17C0FBB65A75}"/>
              </a:ext>
            </a:extLst>
          </p:cNvPr>
          <p:cNvSpPr/>
          <p:nvPr/>
        </p:nvSpPr>
        <p:spPr>
          <a:xfrm>
            <a:off x="3261360" y="4383714"/>
            <a:ext cx="5105400" cy="531186"/>
          </a:xfrm>
          <a:prstGeom prst="roundRect">
            <a:avLst>
              <a:gd name="adj" fmla="val 749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        </a:t>
            </a:r>
            <a:r>
              <a:rPr lang="en-US" altLang="zh-CN" dirty="0">
                <a:solidFill>
                  <a:schemeClr val="tx1"/>
                </a:solidFill>
              </a:rPr>
              <a:t>detect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spam,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fraud,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fake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review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B0DA21-0E0F-0840-B97A-68AC14A65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560" y="4419407"/>
            <a:ext cx="457200" cy="457200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3BAA3FA-BAEF-F54A-A0AA-C45A14821262}"/>
              </a:ext>
            </a:extLst>
          </p:cNvPr>
          <p:cNvSpPr/>
          <p:nvPr/>
        </p:nvSpPr>
        <p:spPr>
          <a:xfrm>
            <a:off x="3261360" y="1257300"/>
            <a:ext cx="5105400" cy="531186"/>
          </a:xfrm>
          <a:prstGeom prst="roundRect">
            <a:avLst>
              <a:gd name="adj" fmla="val 749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        </a:t>
            </a:r>
            <a:r>
              <a:rPr lang="en-US" altLang="zh-CN" dirty="0">
                <a:solidFill>
                  <a:schemeClr val="tx1"/>
                </a:solidFill>
              </a:rPr>
              <a:t>predict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category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customer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product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46954B4-9C5F-6846-AAA8-C4141CF14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8946" y="1293584"/>
            <a:ext cx="457200" cy="457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7CF4E-1664-5E4D-BCB8-A885A931C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1672136"/>
            <a:ext cx="1097280" cy="1097280"/>
          </a:xfrm>
          <a:prstGeom prst="rect">
            <a:avLst/>
          </a:prstGeom>
        </p:spPr>
      </p:pic>
      <p:sp>
        <p:nvSpPr>
          <p:cNvPr id="22" name="Left Brace 21">
            <a:extLst>
              <a:ext uri="{FF2B5EF4-FFF2-40B4-BE49-F238E27FC236}">
                <a16:creationId xmlns:a16="http://schemas.microsoft.com/office/drawing/2014/main" id="{2C948F06-B725-C64E-8533-7314B029D775}"/>
              </a:ext>
            </a:extLst>
          </p:cNvPr>
          <p:cNvSpPr/>
          <p:nvPr/>
        </p:nvSpPr>
        <p:spPr>
          <a:xfrm>
            <a:off x="152400" y="2996664"/>
            <a:ext cx="98629" cy="1918235"/>
          </a:xfrm>
          <a:prstGeom prst="leftBrace">
            <a:avLst/>
          </a:prstGeom>
          <a:ln w="19050">
            <a:solidFill>
              <a:srgbClr val="01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EA1CAA-5CB5-AE47-9BE1-89151DDC4B80}"/>
              </a:ext>
            </a:extLst>
          </p:cNvPr>
          <p:cNvSpPr/>
          <p:nvPr/>
        </p:nvSpPr>
        <p:spPr>
          <a:xfrm>
            <a:off x="3886200" y="1853462"/>
            <a:ext cx="3505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4D8AF5D-920E-EF43-B081-21852F03E53B}"/>
              </a:ext>
            </a:extLst>
          </p:cNvPr>
          <p:cNvSpPr/>
          <p:nvPr/>
        </p:nvSpPr>
        <p:spPr>
          <a:xfrm>
            <a:off x="3886200" y="2895600"/>
            <a:ext cx="3505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Node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(value)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3120EB-AE97-E74E-9BA5-90F93C6060F7}"/>
              </a:ext>
            </a:extLst>
          </p:cNvPr>
          <p:cNvSpPr/>
          <p:nvPr/>
        </p:nvSpPr>
        <p:spPr>
          <a:xfrm>
            <a:off x="3886200" y="3937738"/>
            <a:ext cx="3505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CA886D-D367-8641-AEB4-F86D8EEE882B}"/>
              </a:ext>
            </a:extLst>
          </p:cNvPr>
          <p:cNvSpPr/>
          <p:nvPr/>
        </p:nvSpPr>
        <p:spPr>
          <a:xfrm>
            <a:off x="3886200" y="4979876"/>
            <a:ext cx="3505200" cy="381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anomaly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sp>
        <p:nvSpPr>
          <p:cNvPr id="28" name="Bent Arrow 27">
            <a:extLst>
              <a:ext uri="{FF2B5EF4-FFF2-40B4-BE49-F238E27FC236}">
                <a16:creationId xmlns:a16="http://schemas.microsoft.com/office/drawing/2014/main" id="{2DDF57F4-1517-9747-89EC-2428C9B35435}"/>
              </a:ext>
            </a:extLst>
          </p:cNvPr>
          <p:cNvSpPr/>
          <p:nvPr/>
        </p:nvSpPr>
        <p:spPr>
          <a:xfrm flipV="1">
            <a:off x="3508970" y="1827978"/>
            <a:ext cx="326854" cy="341956"/>
          </a:xfrm>
          <a:prstGeom prst="bentArrow">
            <a:avLst>
              <a:gd name="adj1" fmla="val 25000"/>
              <a:gd name="adj2" fmla="val 23965"/>
              <a:gd name="adj3" fmla="val 25000"/>
              <a:gd name="adj4" fmla="val 4375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Bent Arrow 28">
            <a:extLst>
              <a:ext uri="{FF2B5EF4-FFF2-40B4-BE49-F238E27FC236}">
                <a16:creationId xmlns:a16="http://schemas.microsoft.com/office/drawing/2014/main" id="{25461BB8-B4A8-554F-8EE8-42C39A76D8A4}"/>
              </a:ext>
            </a:extLst>
          </p:cNvPr>
          <p:cNvSpPr/>
          <p:nvPr/>
        </p:nvSpPr>
        <p:spPr>
          <a:xfrm flipV="1">
            <a:off x="3508970" y="2895600"/>
            <a:ext cx="326854" cy="341956"/>
          </a:xfrm>
          <a:prstGeom prst="bentArrow">
            <a:avLst>
              <a:gd name="adj1" fmla="val 25000"/>
              <a:gd name="adj2" fmla="val 23965"/>
              <a:gd name="adj3" fmla="val 25000"/>
              <a:gd name="adj4" fmla="val 4375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Bent Arrow 29">
            <a:extLst>
              <a:ext uri="{FF2B5EF4-FFF2-40B4-BE49-F238E27FC236}">
                <a16:creationId xmlns:a16="http://schemas.microsoft.com/office/drawing/2014/main" id="{F34D6FCB-8F6F-F241-B98A-728128B8A7F8}"/>
              </a:ext>
            </a:extLst>
          </p:cNvPr>
          <p:cNvSpPr/>
          <p:nvPr/>
        </p:nvSpPr>
        <p:spPr>
          <a:xfrm flipV="1">
            <a:off x="3508970" y="3915958"/>
            <a:ext cx="326854" cy="341956"/>
          </a:xfrm>
          <a:prstGeom prst="bentArrow">
            <a:avLst>
              <a:gd name="adj1" fmla="val 25000"/>
              <a:gd name="adj2" fmla="val 23965"/>
              <a:gd name="adj3" fmla="val 25000"/>
              <a:gd name="adj4" fmla="val 4375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ent Arrow 30">
            <a:extLst>
              <a:ext uri="{FF2B5EF4-FFF2-40B4-BE49-F238E27FC236}">
                <a16:creationId xmlns:a16="http://schemas.microsoft.com/office/drawing/2014/main" id="{1F483706-D8FF-2048-B543-2E08F6B21461}"/>
              </a:ext>
            </a:extLst>
          </p:cNvPr>
          <p:cNvSpPr/>
          <p:nvPr/>
        </p:nvSpPr>
        <p:spPr>
          <a:xfrm flipV="1">
            <a:off x="3508970" y="4963766"/>
            <a:ext cx="326854" cy="341956"/>
          </a:xfrm>
          <a:prstGeom prst="bentArrow">
            <a:avLst>
              <a:gd name="adj1" fmla="val 25000"/>
              <a:gd name="adj2" fmla="val 23965"/>
              <a:gd name="adj3" fmla="val 25000"/>
              <a:gd name="adj4" fmla="val 4375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689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Representation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1023B4-0591-D449-AD77-41D3AC211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1790700"/>
            <a:ext cx="1155209" cy="1155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333D91-A8C2-8B46-A83F-469AC51B4D5C}"/>
                  </a:ext>
                </a:extLst>
              </p:cNvPr>
              <p:cNvSpPr/>
              <p:nvPr/>
            </p:nvSpPr>
            <p:spPr>
              <a:xfrm>
                <a:off x="92077" y="2993945"/>
                <a:ext cx="2146742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rgbClr val="012060"/>
                    </a:solidFill>
                  </a:rPr>
                  <a:t>Given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graph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data: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</m:e>
                      </m:d>
                    </m:oMath>
                  </m:oMathPara>
                </a14:m>
                <a:endParaRPr lang="en-US" altLang="zh-CN" dirty="0">
                  <a:ea typeface="Cambria Math" panose="02040503050406030204" pitchFamily="18" charset="0"/>
                </a:endParaRPr>
              </a:p>
              <a:p>
                <a:r>
                  <a:rPr lang="en-US" altLang="zh-CN" dirty="0">
                    <a:solidFill>
                      <a:srgbClr val="012060"/>
                    </a:solidFill>
                  </a:rPr>
                  <a:t>raw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node</a:t>
                </a:r>
                <a:r>
                  <a:rPr lang="zh-CN" altLang="en-US" dirty="0">
                    <a:solidFill>
                      <a:srgbClr val="01206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12060"/>
                    </a:solidFill>
                  </a:rPr>
                  <a:t>attributes</a:t>
                </a:r>
              </a:p>
              <a:p>
                <a:r>
                  <a:rPr lang="en-US" altLang="zh-CN" dirty="0">
                    <a:solidFill>
                      <a:srgbClr val="012060"/>
                    </a:solidFill>
                  </a:rPr>
                  <a:t>(optional):</a:t>
                </a:r>
                <a:endParaRPr lang="en-US" altLang="zh-CN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zh-CN" alt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  <m:r>
                        <a:rPr lang="zh-CN" altLang="en-US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333D91-A8C2-8B46-A83F-469AC51B4D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7" y="2993945"/>
                <a:ext cx="2146742" cy="1477328"/>
              </a:xfrm>
              <a:prstGeom prst="rect">
                <a:avLst/>
              </a:prstGeom>
              <a:blipFill>
                <a:blip r:embed="rId4"/>
                <a:stretch>
                  <a:fillRect l="-1765" t="-1709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Bevel 7">
            <a:extLst>
              <a:ext uri="{FF2B5EF4-FFF2-40B4-BE49-F238E27FC236}">
                <a16:creationId xmlns:a16="http://schemas.microsoft.com/office/drawing/2014/main" id="{14DB4111-82C4-8448-A014-0EF66A498528}"/>
              </a:ext>
            </a:extLst>
          </p:cNvPr>
          <p:cNvSpPr/>
          <p:nvPr/>
        </p:nvSpPr>
        <p:spPr>
          <a:xfrm>
            <a:off x="2423890" y="2955133"/>
            <a:ext cx="1219200" cy="533400"/>
          </a:xfrm>
          <a:prstGeom prst="bevel">
            <a:avLst/>
          </a:prstGeom>
          <a:solidFill>
            <a:srgbClr val="2761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F43521-1120-1948-A14D-5626DE234D40}"/>
                  </a:ext>
                </a:extLst>
              </p:cNvPr>
              <p:cNvSpPr/>
              <p:nvPr/>
            </p:nvSpPr>
            <p:spPr>
              <a:xfrm>
                <a:off x="3933381" y="2560266"/>
                <a:ext cx="1828800" cy="9282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solidFill>
                      <a:srgbClr val="012060"/>
                    </a:solidFill>
                  </a:rPr>
                  <a:t>Node</a:t>
                </a:r>
              </a:p>
              <a:p>
                <a:r>
                  <a:rPr lang="en-US" altLang="zh-CN" dirty="0">
                    <a:solidFill>
                      <a:srgbClr val="012060"/>
                    </a:solidFill>
                  </a:rPr>
                  <a:t>representations:</a:t>
                </a:r>
                <a:endParaRPr lang="en-US" altLang="zh-CN" dirty="0">
                  <a:solidFill>
                    <a:srgbClr val="012060"/>
                  </a:solidFill>
                  <a:sym typeface="Wingdings" pitchFamily="2" charset="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F43521-1120-1948-A14D-5626DE234D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3381" y="2560266"/>
                <a:ext cx="1828800" cy="928267"/>
              </a:xfrm>
              <a:prstGeom prst="rect">
                <a:avLst/>
              </a:prstGeom>
              <a:blipFill>
                <a:blip r:embed="rId5"/>
                <a:stretch>
                  <a:fillRect l="-2759" t="-2703" r="-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9DD50E-4AA7-0C48-8A68-AF280A93EB93}"/>
              </a:ext>
            </a:extLst>
          </p:cNvPr>
          <p:cNvCxnSpPr>
            <a:endCxn id="8" idx="4"/>
          </p:cNvCxnSpPr>
          <p:nvPr/>
        </p:nvCxnSpPr>
        <p:spPr>
          <a:xfrm>
            <a:off x="2133600" y="3221833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BC83B1-FFA0-7540-8588-914BDBCE48D9}"/>
              </a:ext>
            </a:extLst>
          </p:cNvPr>
          <p:cNvCxnSpPr/>
          <p:nvPr/>
        </p:nvCxnSpPr>
        <p:spPr>
          <a:xfrm>
            <a:off x="3643091" y="3199150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711592D-8EDB-5D4D-BFEF-AE5F08BA9C95}"/>
              </a:ext>
            </a:extLst>
          </p:cNvPr>
          <p:cNvSpPr/>
          <p:nvPr/>
        </p:nvSpPr>
        <p:spPr>
          <a:xfrm>
            <a:off x="4033266" y="3532289"/>
            <a:ext cx="54864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A478225-1EDE-3440-ACB5-5021F822501A}"/>
              </a:ext>
            </a:extLst>
          </p:cNvPr>
          <p:cNvSpPr/>
          <p:nvPr/>
        </p:nvSpPr>
        <p:spPr>
          <a:xfrm rot="16200000">
            <a:off x="4258272" y="3430105"/>
            <a:ext cx="98629" cy="5486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949F43E-E636-BD43-8846-FF7104D18361}"/>
                  </a:ext>
                </a:extLst>
              </p:cNvPr>
              <p:cNvSpPr/>
              <p:nvPr/>
            </p:nvSpPr>
            <p:spPr>
              <a:xfrm>
                <a:off x="4107398" y="3704425"/>
                <a:ext cx="389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949F43E-E636-BD43-8846-FF7104D183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398" y="3704425"/>
                <a:ext cx="3891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2C651728-9898-4049-AC26-30924352A909}"/>
              </a:ext>
            </a:extLst>
          </p:cNvPr>
          <p:cNvSpPr/>
          <p:nvPr/>
        </p:nvSpPr>
        <p:spPr>
          <a:xfrm>
            <a:off x="5692571" y="1257300"/>
            <a:ext cx="136163" cy="3886200"/>
          </a:xfrm>
          <a:prstGeom prst="leftBrace">
            <a:avLst/>
          </a:prstGeom>
          <a:ln w="19050">
            <a:solidFill>
              <a:srgbClr val="01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C36482-45ED-5B4E-8440-2A81034B1A4F}"/>
              </a:ext>
            </a:extLst>
          </p:cNvPr>
          <p:cNvSpPr/>
          <p:nvPr/>
        </p:nvSpPr>
        <p:spPr>
          <a:xfrm>
            <a:off x="5934098" y="1866900"/>
            <a:ext cx="2752702" cy="3318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Node</a:t>
            </a:r>
            <a:r>
              <a:rPr lang="zh-CN" altLang="en-US" sz="1600" dirty="0"/>
              <a:t> </a:t>
            </a:r>
            <a:r>
              <a:rPr lang="en-US" altLang="zh-CN" sz="1600" dirty="0"/>
              <a:t>classification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46349D-8061-5C41-89C2-1DC9AE5FB970}"/>
              </a:ext>
            </a:extLst>
          </p:cNvPr>
          <p:cNvSpPr/>
          <p:nvPr/>
        </p:nvSpPr>
        <p:spPr>
          <a:xfrm>
            <a:off x="5934098" y="3590705"/>
            <a:ext cx="2752702" cy="3318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Node</a:t>
            </a:r>
            <a:r>
              <a:rPr lang="zh-CN" altLang="en-US" sz="1600" dirty="0"/>
              <a:t> </a:t>
            </a:r>
            <a:r>
              <a:rPr lang="en-US" altLang="zh-CN" sz="1600" dirty="0"/>
              <a:t>attribute</a:t>
            </a:r>
            <a:r>
              <a:rPr lang="zh-CN" altLang="en-US" sz="1600" dirty="0"/>
              <a:t> </a:t>
            </a:r>
            <a:r>
              <a:rPr lang="en-US" altLang="zh-CN" sz="1600" dirty="0"/>
              <a:t>prediction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6DEEC0-0C07-C94C-8070-368A7A7CE50C}"/>
              </a:ext>
            </a:extLst>
          </p:cNvPr>
          <p:cNvSpPr/>
          <p:nvPr/>
        </p:nvSpPr>
        <p:spPr>
          <a:xfrm>
            <a:off x="5934098" y="4873753"/>
            <a:ext cx="2752702" cy="3318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Link</a:t>
            </a:r>
            <a:r>
              <a:rPr lang="zh-CN" altLang="en-US" sz="1600" dirty="0"/>
              <a:t> </a:t>
            </a:r>
            <a:r>
              <a:rPr lang="en-US" altLang="zh-CN" sz="1600" dirty="0"/>
              <a:t>prediction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CCC3BE-FABB-3D41-9AD0-6EE2E87938F3}"/>
              </a:ext>
            </a:extLst>
          </p:cNvPr>
          <p:cNvSpPr/>
          <p:nvPr/>
        </p:nvSpPr>
        <p:spPr>
          <a:xfrm>
            <a:off x="5938875" y="2231395"/>
            <a:ext cx="2752702" cy="33186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/>
              <a:t>Anomaly</a:t>
            </a:r>
            <a:r>
              <a:rPr lang="zh-CN" altLang="en-US" sz="1600" dirty="0"/>
              <a:t> </a:t>
            </a:r>
            <a:r>
              <a:rPr lang="en-US" altLang="zh-CN" sz="1600" dirty="0"/>
              <a:t>detection</a:t>
            </a:r>
            <a:endParaRPr lang="en-US" sz="16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BD4F2A-6DFA-0A4E-98C1-97756820C84B}"/>
              </a:ext>
            </a:extLst>
          </p:cNvPr>
          <p:cNvCxnSpPr/>
          <p:nvPr/>
        </p:nvCxnSpPr>
        <p:spPr>
          <a:xfrm>
            <a:off x="5410200" y="3199150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46D98D6E-A867-4C42-B3C6-5F706DD1E668}"/>
              </a:ext>
            </a:extLst>
          </p:cNvPr>
          <p:cNvSpPr>
            <a:spLocks noChangeAspect="1"/>
          </p:cNvSpPr>
          <p:nvPr/>
        </p:nvSpPr>
        <p:spPr>
          <a:xfrm>
            <a:off x="6349120" y="4633456"/>
            <a:ext cx="182880" cy="1828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95D3099-A06D-2042-9634-B34E9FE077D9}"/>
                  </a:ext>
                </a:extLst>
              </p:cNvPr>
              <p:cNvSpPr/>
              <p:nvPr/>
            </p:nvSpPr>
            <p:spPr>
              <a:xfrm>
                <a:off x="6042828" y="4523489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95D3099-A06D-2042-9634-B34E9FE077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828" y="4523489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8A8A0E6-A396-D44A-A3DB-FDAF99B66CB2}"/>
              </a:ext>
            </a:extLst>
          </p:cNvPr>
          <p:cNvSpPr/>
          <p:nvPr/>
        </p:nvSpPr>
        <p:spPr>
          <a:xfrm>
            <a:off x="6621056" y="4690066"/>
            <a:ext cx="54864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F9817C7-9C58-494C-96B4-03AE4061EBA1}"/>
              </a:ext>
            </a:extLst>
          </p:cNvPr>
          <p:cNvCxnSpPr/>
          <p:nvPr/>
        </p:nvCxnSpPr>
        <p:spPr>
          <a:xfrm>
            <a:off x="7302773" y="4576838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1CFBF2D-41CD-9C48-B372-25863CC695B1}"/>
              </a:ext>
            </a:extLst>
          </p:cNvPr>
          <p:cNvSpPr>
            <a:spLocks noChangeAspect="1"/>
          </p:cNvSpPr>
          <p:nvPr/>
        </p:nvSpPr>
        <p:spPr>
          <a:xfrm>
            <a:off x="6335430" y="4352650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CE9D31-7863-C347-8DEC-6CDA14FDF676}"/>
                  </a:ext>
                </a:extLst>
              </p:cNvPr>
              <p:cNvSpPr/>
              <p:nvPr/>
            </p:nvSpPr>
            <p:spPr>
              <a:xfrm>
                <a:off x="6029138" y="4242683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u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2CE9D31-7863-C347-8DEC-6CDA14FDF6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138" y="4242683"/>
                <a:ext cx="37702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33F0FC01-CE07-F543-B304-14448E260FE1}"/>
              </a:ext>
            </a:extLst>
          </p:cNvPr>
          <p:cNvSpPr/>
          <p:nvPr/>
        </p:nvSpPr>
        <p:spPr>
          <a:xfrm>
            <a:off x="6607366" y="4409260"/>
            <a:ext cx="548640" cy="914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A6156F3-214C-8F4E-A9CA-C96286AE0185}"/>
              </a:ext>
            </a:extLst>
          </p:cNvPr>
          <p:cNvSpPr>
            <a:spLocks noChangeAspect="1"/>
          </p:cNvSpPr>
          <p:nvPr/>
        </p:nvSpPr>
        <p:spPr>
          <a:xfrm>
            <a:off x="8316309" y="4476962"/>
            <a:ext cx="182880" cy="1828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49C7452-ECC9-D74E-B4C9-CBF6EA3C0F57}"/>
              </a:ext>
            </a:extLst>
          </p:cNvPr>
          <p:cNvSpPr>
            <a:spLocks noChangeAspect="1"/>
          </p:cNvSpPr>
          <p:nvPr/>
        </p:nvSpPr>
        <p:spPr>
          <a:xfrm>
            <a:off x="7794490" y="4473679"/>
            <a:ext cx="182880" cy="18288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F9A02AD-6FFB-C24D-B0B7-5D31A2EDAE91}"/>
              </a:ext>
            </a:extLst>
          </p:cNvPr>
          <p:cNvCxnSpPr>
            <a:cxnSpLocks/>
            <a:stCxn id="35" idx="6"/>
            <a:endCxn id="34" idx="2"/>
          </p:cNvCxnSpPr>
          <p:nvPr/>
        </p:nvCxnSpPr>
        <p:spPr>
          <a:xfrm>
            <a:off x="7977370" y="4565119"/>
            <a:ext cx="338939" cy="32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56B3841-4A4E-F14F-9CB4-893766442D06}"/>
              </a:ext>
            </a:extLst>
          </p:cNvPr>
          <p:cNvSpPr/>
          <p:nvPr/>
        </p:nvSpPr>
        <p:spPr>
          <a:xfrm>
            <a:off x="7997599" y="429490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?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95B6433-B573-9945-9518-9EEE140C7D8C}"/>
                  </a:ext>
                </a:extLst>
              </p:cNvPr>
              <p:cNvSpPr/>
              <p:nvPr/>
            </p:nvSpPr>
            <p:spPr>
              <a:xfrm>
                <a:off x="7260736" y="4229100"/>
                <a:ext cx="382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95B6433-B573-9945-9518-9EEE140C7D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0736" y="4229100"/>
                <a:ext cx="382156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B43E822E-0673-BA4D-9C33-BEED86108BBA}"/>
              </a:ext>
            </a:extLst>
          </p:cNvPr>
          <p:cNvSpPr>
            <a:spLocks noChangeAspect="1"/>
          </p:cNvSpPr>
          <p:nvPr/>
        </p:nvSpPr>
        <p:spPr>
          <a:xfrm>
            <a:off x="6340280" y="3020123"/>
            <a:ext cx="182880" cy="1828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3469EB0-1B4D-1646-A537-AC67C87F7440}"/>
                  </a:ext>
                </a:extLst>
              </p:cNvPr>
              <p:cNvSpPr/>
              <p:nvPr/>
            </p:nvSpPr>
            <p:spPr>
              <a:xfrm>
                <a:off x="6033988" y="2910156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3469EB0-1B4D-1646-A537-AC67C87F74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988" y="2910156"/>
                <a:ext cx="36580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D5E73B7D-81EA-E84E-88C5-FF09BAA440BF}"/>
              </a:ext>
            </a:extLst>
          </p:cNvPr>
          <p:cNvSpPr/>
          <p:nvPr/>
        </p:nvSpPr>
        <p:spPr>
          <a:xfrm>
            <a:off x="6612216" y="3076733"/>
            <a:ext cx="54864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A94C325-E252-9447-B493-7CC055A35CCC}"/>
              </a:ext>
            </a:extLst>
          </p:cNvPr>
          <p:cNvCxnSpPr/>
          <p:nvPr/>
        </p:nvCxnSpPr>
        <p:spPr>
          <a:xfrm>
            <a:off x="7276153" y="3109652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054C409-2C13-8440-8104-3B17590ECBE4}"/>
                  </a:ext>
                </a:extLst>
              </p:cNvPr>
              <p:cNvSpPr/>
              <p:nvPr/>
            </p:nvSpPr>
            <p:spPr>
              <a:xfrm>
                <a:off x="7234116" y="2761914"/>
                <a:ext cx="382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054C409-2C13-8440-8104-3B17590EC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116" y="2761914"/>
                <a:ext cx="382156" cy="369332"/>
              </a:xfrm>
              <a:prstGeom prst="rect">
                <a:avLst/>
              </a:prstGeom>
              <a:blipFill>
                <a:blip r:embed="rId10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ectangle 53">
            <a:extLst>
              <a:ext uri="{FF2B5EF4-FFF2-40B4-BE49-F238E27FC236}">
                <a16:creationId xmlns:a16="http://schemas.microsoft.com/office/drawing/2014/main" id="{7B6E14EF-DD65-924A-840C-457A7163E3A7}"/>
              </a:ext>
            </a:extLst>
          </p:cNvPr>
          <p:cNvSpPr/>
          <p:nvPr/>
        </p:nvSpPr>
        <p:spPr>
          <a:xfrm>
            <a:off x="7767669" y="3068433"/>
            <a:ext cx="919131" cy="9688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>
            <a:extLst>
              <a:ext uri="{FF2B5EF4-FFF2-40B4-BE49-F238E27FC236}">
                <a16:creationId xmlns:a16="http://schemas.microsoft.com/office/drawing/2014/main" id="{24F967CE-F15D-4944-847B-B84DC61EE37D}"/>
              </a:ext>
            </a:extLst>
          </p:cNvPr>
          <p:cNvSpPr/>
          <p:nvPr/>
        </p:nvSpPr>
        <p:spPr>
          <a:xfrm rot="16200000">
            <a:off x="6844736" y="2986100"/>
            <a:ext cx="98629" cy="5486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D5D7256-DEB3-D64E-912D-94A27064AC77}"/>
                  </a:ext>
                </a:extLst>
              </p:cNvPr>
              <p:cNvSpPr/>
              <p:nvPr/>
            </p:nvSpPr>
            <p:spPr>
              <a:xfrm>
                <a:off x="6693862" y="3260420"/>
                <a:ext cx="389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3D5D7256-DEB3-D64E-912D-94A27064AC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862" y="3260420"/>
                <a:ext cx="38914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Left Brace 56">
            <a:extLst>
              <a:ext uri="{FF2B5EF4-FFF2-40B4-BE49-F238E27FC236}">
                <a16:creationId xmlns:a16="http://schemas.microsoft.com/office/drawing/2014/main" id="{6F319EE6-4315-BF49-980E-927F9D273504}"/>
              </a:ext>
            </a:extLst>
          </p:cNvPr>
          <p:cNvSpPr/>
          <p:nvPr/>
        </p:nvSpPr>
        <p:spPr>
          <a:xfrm rot="16200000">
            <a:off x="8181249" y="2799959"/>
            <a:ext cx="86783" cy="92432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606F4A-E75A-7247-A7EF-809DD08A9FEF}"/>
                  </a:ext>
                </a:extLst>
              </p:cNvPr>
              <p:cNvSpPr/>
              <p:nvPr/>
            </p:nvSpPr>
            <p:spPr>
              <a:xfrm>
                <a:off x="8011476" y="3249690"/>
                <a:ext cx="4467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9606F4A-E75A-7247-A7EF-809DD08A9F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476" y="3249690"/>
                <a:ext cx="446724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C5F55B96-B807-6E42-BC6B-B8FC493C2E66}"/>
              </a:ext>
            </a:extLst>
          </p:cNvPr>
          <p:cNvSpPr>
            <a:spLocks noChangeAspect="1"/>
          </p:cNvSpPr>
          <p:nvPr/>
        </p:nvSpPr>
        <p:spPr>
          <a:xfrm>
            <a:off x="6384860" y="1285769"/>
            <a:ext cx="182880" cy="18288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F6D96B4-D247-C84F-AD22-429648A76F1E}"/>
                  </a:ext>
                </a:extLst>
              </p:cNvPr>
              <p:cNvSpPr/>
              <p:nvPr/>
            </p:nvSpPr>
            <p:spPr>
              <a:xfrm>
                <a:off x="6078568" y="1175802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F6D96B4-D247-C84F-AD22-429648A76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8568" y="1175802"/>
                <a:ext cx="36580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>
            <a:extLst>
              <a:ext uri="{FF2B5EF4-FFF2-40B4-BE49-F238E27FC236}">
                <a16:creationId xmlns:a16="http://schemas.microsoft.com/office/drawing/2014/main" id="{ECDE2D86-4FD0-9C4F-B4E6-41F5CC47D934}"/>
              </a:ext>
            </a:extLst>
          </p:cNvPr>
          <p:cNvSpPr/>
          <p:nvPr/>
        </p:nvSpPr>
        <p:spPr>
          <a:xfrm>
            <a:off x="6656796" y="1342379"/>
            <a:ext cx="548640" cy="9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296220D-FED6-2544-AD7B-4B8B4AE9BF2C}"/>
              </a:ext>
            </a:extLst>
          </p:cNvPr>
          <p:cNvCxnSpPr/>
          <p:nvPr/>
        </p:nvCxnSpPr>
        <p:spPr>
          <a:xfrm>
            <a:off x="7320733" y="1375298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AD5E0EE-E6DA-464C-926C-369697DEB705}"/>
                  </a:ext>
                </a:extLst>
              </p:cNvPr>
              <p:cNvSpPr/>
              <p:nvPr/>
            </p:nvSpPr>
            <p:spPr>
              <a:xfrm>
                <a:off x="7278696" y="1027560"/>
                <a:ext cx="3821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AD5E0EE-E6DA-464C-926C-369697DEB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696" y="1027560"/>
                <a:ext cx="382156" cy="369332"/>
              </a:xfrm>
              <a:prstGeom prst="rect">
                <a:avLst/>
              </a:prstGeom>
              <a:blipFill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Left Brace 64">
            <a:extLst>
              <a:ext uri="{FF2B5EF4-FFF2-40B4-BE49-F238E27FC236}">
                <a16:creationId xmlns:a16="http://schemas.microsoft.com/office/drawing/2014/main" id="{3434F5C1-7B9A-B940-BE9E-D4CA84C753F9}"/>
              </a:ext>
            </a:extLst>
          </p:cNvPr>
          <p:cNvSpPr/>
          <p:nvPr/>
        </p:nvSpPr>
        <p:spPr>
          <a:xfrm rot="16200000">
            <a:off x="6889316" y="1251746"/>
            <a:ext cx="98629" cy="54864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ABC6EA-B120-3D4C-B003-5E0B0A5ACFEB}"/>
                  </a:ext>
                </a:extLst>
              </p:cNvPr>
              <p:cNvSpPr/>
              <p:nvPr/>
            </p:nvSpPr>
            <p:spPr>
              <a:xfrm>
                <a:off x="6738442" y="1526066"/>
                <a:ext cx="389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5ABC6EA-B120-3D4C-B003-5E0B0A5AC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442" y="1526066"/>
                <a:ext cx="38914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8-Point Star 68">
            <a:extLst>
              <a:ext uri="{FF2B5EF4-FFF2-40B4-BE49-F238E27FC236}">
                <a16:creationId xmlns:a16="http://schemas.microsoft.com/office/drawing/2014/main" id="{ED070043-BC59-9D4B-80CB-142788CBA921}"/>
              </a:ext>
            </a:extLst>
          </p:cNvPr>
          <p:cNvSpPr>
            <a:spLocks noChangeAspect="1"/>
          </p:cNvSpPr>
          <p:nvPr/>
        </p:nvSpPr>
        <p:spPr>
          <a:xfrm>
            <a:off x="7741920" y="1303020"/>
            <a:ext cx="182880" cy="182880"/>
          </a:xfrm>
          <a:prstGeom prst="star8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0FCBD19-43A1-DF49-8DC9-7C013FEA2292}"/>
              </a:ext>
            </a:extLst>
          </p:cNvPr>
          <p:cNvSpPr/>
          <p:nvPr/>
        </p:nvSpPr>
        <p:spPr>
          <a:xfrm>
            <a:off x="7898848" y="119915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label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506A59A-E4FB-4546-91AF-5F12D0BA88D9}"/>
              </a:ext>
            </a:extLst>
          </p:cNvPr>
          <p:cNvSpPr/>
          <p:nvPr/>
        </p:nvSpPr>
        <p:spPr>
          <a:xfrm>
            <a:off x="3520955" y="4028591"/>
            <a:ext cx="195117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i="1" dirty="0">
                <a:solidFill>
                  <a:srgbClr val="012060"/>
                </a:solidFill>
              </a:rPr>
              <a:t>often</a:t>
            </a:r>
            <a:r>
              <a:rPr lang="zh-CN" altLang="en-US" sz="1600" i="1" dirty="0">
                <a:solidFill>
                  <a:srgbClr val="012060"/>
                </a:solidFill>
              </a:rPr>
              <a:t> </a:t>
            </a:r>
            <a:r>
              <a:rPr lang="en-US" altLang="zh-CN" sz="1600" i="1" dirty="0">
                <a:solidFill>
                  <a:srgbClr val="012060"/>
                </a:solidFill>
              </a:rPr>
              <a:t>referred</a:t>
            </a:r>
            <a:r>
              <a:rPr lang="zh-CN" altLang="en-US" sz="1600" i="1" dirty="0">
                <a:solidFill>
                  <a:srgbClr val="012060"/>
                </a:solidFill>
              </a:rPr>
              <a:t> </a:t>
            </a:r>
            <a:r>
              <a:rPr lang="en-US" altLang="zh-CN" sz="1600" i="1" dirty="0">
                <a:solidFill>
                  <a:srgbClr val="012060"/>
                </a:solidFill>
              </a:rPr>
              <a:t>as</a:t>
            </a:r>
          </a:p>
          <a:p>
            <a:r>
              <a:rPr lang="en-US" altLang="zh-CN" sz="1600" i="1" dirty="0">
                <a:solidFill>
                  <a:srgbClr val="012060"/>
                </a:solidFill>
              </a:rPr>
              <a:t>“latent</a:t>
            </a:r>
            <a:r>
              <a:rPr lang="zh-CN" altLang="en-US" sz="1600" i="1" dirty="0">
                <a:solidFill>
                  <a:srgbClr val="012060"/>
                </a:solidFill>
              </a:rPr>
              <a:t> </a:t>
            </a:r>
            <a:r>
              <a:rPr lang="en-US" altLang="zh-CN" sz="1600" i="1" dirty="0">
                <a:solidFill>
                  <a:srgbClr val="012060"/>
                </a:solidFill>
              </a:rPr>
              <a:t>features”</a:t>
            </a:r>
          </a:p>
          <a:p>
            <a:r>
              <a:rPr lang="en-US" altLang="zh-CN" sz="1600" i="1" dirty="0">
                <a:solidFill>
                  <a:srgbClr val="012060"/>
                </a:solidFill>
                <a:sym typeface="Wingdings" pitchFamily="2" charset="2"/>
              </a:rPr>
              <a:t>“node</a:t>
            </a:r>
            <a:r>
              <a:rPr lang="zh-CN" altLang="en-US" sz="1600" i="1" dirty="0">
                <a:solidFill>
                  <a:srgbClr val="012060"/>
                </a:solidFill>
                <a:sym typeface="Wingdings" pitchFamily="2" charset="2"/>
              </a:rPr>
              <a:t> </a:t>
            </a:r>
            <a:r>
              <a:rPr lang="en-US" altLang="zh-CN" sz="1600" i="1" dirty="0">
                <a:solidFill>
                  <a:srgbClr val="012060"/>
                </a:solidFill>
                <a:sym typeface="Wingdings" pitchFamily="2" charset="2"/>
              </a:rPr>
              <a:t>embeddings”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D519B5-1CB9-144E-BA12-722C3B977B81}"/>
              </a:ext>
            </a:extLst>
          </p:cNvPr>
          <p:cNvSpPr/>
          <p:nvPr/>
        </p:nvSpPr>
        <p:spPr>
          <a:xfrm>
            <a:off x="1406461" y="1582016"/>
            <a:ext cx="3206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(high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dimensionality,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sparsity)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587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9BE7-9C09-B54B-AE00-F932879BA72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Learning: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Technologies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7DCC93B-0E66-A741-BEF0-5F29DA5F5FA6}"/>
              </a:ext>
            </a:extLst>
          </p:cNvPr>
          <p:cNvCxnSpPr/>
          <p:nvPr/>
        </p:nvCxnSpPr>
        <p:spPr>
          <a:xfrm>
            <a:off x="152400" y="3619500"/>
            <a:ext cx="8839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5AF4BAB-54BD-ED46-8E79-6674403E6C8A}"/>
              </a:ext>
            </a:extLst>
          </p:cNvPr>
          <p:cNvCxnSpPr/>
          <p:nvPr/>
        </p:nvCxnSpPr>
        <p:spPr>
          <a:xfrm>
            <a:off x="533400" y="2171700"/>
            <a:ext cx="0" cy="14478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10930-D037-0042-9151-61092C7BB9F0}"/>
              </a:ext>
            </a:extLst>
          </p:cNvPr>
          <p:cNvSpPr txBox="1"/>
          <p:nvPr/>
        </p:nvSpPr>
        <p:spPr>
          <a:xfrm>
            <a:off x="0" y="1581277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NMF</a:t>
            </a:r>
          </a:p>
          <a:p>
            <a:pPr algn="ctr"/>
            <a:r>
              <a:rPr lang="en-US" altLang="zh-CN" sz="1400" dirty="0"/>
              <a:t>(NeurIPS’01)</a:t>
            </a:r>
            <a:endParaRPr lang="en-US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87E631-2B2B-0340-A5AD-DC59A807D3C2}"/>
              </a:ext>
            </a:extLst>
          </p:cNvPr>
          <p:cNvCxnSpPr>
            <a:cxnSpLocks/>
          </p:cNvCxnSpPr>
          <p:nvPr/>
        </p:nvCxnSpPr>
        <p:spPr>
          <a:xfrm>
            <a:off x="2133600" y="2628900"/>
            <a:ext cx="0" cy="9906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0BF8F9A-ECA4-9740-B316-DDFCF343CA13}"/>
              </a:ext>
            </a:extLst>
          </p:cNvPr>
          <p:cNvSpPr txBox="1"/>
          <p:nvPr/>
        </p:nvSpPr>
        <p:spPr>
          <a:xfrm>
            <a:off x="914400" y="2638771"/>
            <a:ext cx="1220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PMF</a:t>
            </a:r>
          </a:p>
          <a:p>
            <a:pPr algn="ctr"/>
            <a:r>
              <a:rPr lang="en-US" altLang="zh-CN" sz="1400" dirty="0"/>
              <a:t>(NeurIPS’08)</a:t>
            </a:r>
            <a:endParaRPr lang="en-US" sz="14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13D965-AF55-F041-99F8-B76B6B6BD7AD}"/>
              </a:ext>
            </a:extLst>
          </p:cNvPr>
          <p:cNvCxnSpPr>
            <a:cxnSpLocks/>
          </p:cNvCxnSpPr>
          <p:nvPr/>
        </p:nvCxnSpPr>
        <p:spPr>
          <a:xfrm>
            <a:off x="2275943" y="2628900"/>
            <a:ext cx="0" cy="9906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974D65A-5B0F-2A43-9169-A8EDF986AA94}"/>
              </a:ext>
            </a:extLst>
          </p:cNvPr>
          <p:cNvSpPr txBox="1"/>
          <p:nvPr/>
        </p:nvSpPr>
        <p:spPr>
          <a:xfrm>
            <a:off x="1557514" y="2080191"/>
            <a:ext cx="990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SoRec</a:t>
            </a:r>
            <a:endParaRPr lang="en-US" altLang="zh-CN" dirty="0"/>
          </a:p>
          <a:p>
            <a:pPr algn="ctr"/>
            <a:r>
              <a:rPr lang="en-US" altLang="zh-CN" sz="1400" dirty="0"/>
              <a:t>(CIKM’08)</a:t>
            </a:r>
            <a:endParaRPr lang="en-US" sz="14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93A22D-57C0-5A44-8CF3-7557A05CF77D}"/>
              </a:ext>
            </a:extLst>
          </p:cNvPr>
          <p:cNvCxnSpPr/>
          <p:nvPr/>
        </p:nvCxnSpPr>
        <p:spPr>
          <a:xfrm>
            <a:off x="2667000" y="2166052"/>
            <a:ext cx="0" cy="14478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82686F7-FA67-4A42-9F0E-A428229706C1}"/>
              </a:ext>
            </a:extLst>
          </p:cNvPr>
          <p:cNvSpPr txBox="1"/>
          <p:nvPr/>
        </p:nvSpPr>
        <p:spPr>
          <a:xfrm>
            <a:off x="1220206" y="1397288"/>
            <a:ext cx="21114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NMF-</a:t>
            </a:r>
            <a:r>
              <a:rPr lang="en-US" altLang="zh-CN" dirty="0" err="1"/>
              <a:t>RecSys</a:t>
            </a:r>
            <a:endParaRPr lang="en-US" altLang="zh-CN" dirty="0"/>
          </a:p>
          <a:p>
            <a:pPr algn="ctr"/>
            <a:r>
              <a:rPr lang="en-US" altLang="zh-CN" sz="1400" dirty="0"/>
              <a:t>(Computer’09)</a:t>
            </a:r>
          </a:p>
          <a:p>
            <a:pPr algn="ctr"/>
            <a:r>
              <a:rPr lang="en-US" altLang="zh-CN" sz="1200" b="1" dirty="0">
                <a:solidFill>
                  <a:srgbClr val="C00000"/>
                </a:solidFill>
              </a:rPr>
              <a:t>Netflix</a:t>
            </a:r>
            <a:r>
              <a:rPr lang="zh-CN" altLang="en-US" sz="1200" b="1" dirty="0">
                <a:solidFill>
                  <a:srgbClr val="C00000"/>
                </a:solidFill>
              </a:rPr>
              <a:t> </a:t>
            </a:r>
            <a:r>
              <a:rPr lang="en-US" altLang="zh-CN" sz="1200" b="1" dirty="0">
                <a:solidFill>
                  <a:srgbClr val="C00000"/>
                </a:solidFill>
              </a:rPr>
              <a:t>competition</a:t>
            </a:r>
            <a:r>
              <a:rPr lang="zh-CN" altLang="en-US" sz="1200" b="1" dirty="0">
                <a:solidFill>
                  <a:srgbClr val="C00000"/>
                </a:solidFill>
              </a:rPr>
              <a:t> </a:t>
            </a:r>
            <a:r>
              <a:rPr lang="en-US" altLang="zh-CN" sz="1200" b="1" dirty="0">
                <a:solidFill>
                  <a:srgbClr val="C00000"/>
                </a:solidFill>
              </a:rPr>
              <a:t>winner</a:t>
            </a:r>
            <a:endParaRPr lang="en-US" sz="1200" b="1" dirty="0">
              <a:solidFill>
                <a:srgbClr val="C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73F582-F028-544B-8B96-E69F95DBFE40}"/>
              </a:ext>
            </a:extLst>
          </p:cNvPr>
          <p:cNvCxnSpPr/>
          <p:nvPr/>
        </p:nvCxnSpPr>
        <p:spPr>
          <a:xfrm>
            <a:off x="3581400" y="2166052"/>
            <a:ext cx="0" cy="14478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F82C8E-9920-244A-B41B-AB5FB33A27A1}"/>
              </a:ext>
            </a:extLst>
          </p:cNvPr>
          <p:cNvSpPr txBox="1"/>
          <p:nvPr/>
        </p:nvSpPr>
        <p:spPr>
          <a:xfrm>
            <a:off x="3096099" y="1586925"/>
            <a:ext cx="1313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ContextMF</a:t>
            </a:r>
            <a:endParaRPr lang="en-US" altLang="zh-CN" dirty="0"/>
          </a:p>
          <a:p>
            <a:pPr algn="ctr"/>
            <a:r>
              <a:rPr lang="en-US" altLang="zh-CN" sz="1400" dirty="0"/>
              <a:t>(CIKM’12)</a:t>
            </a:r>
            <a:endParaRPr lang="en-US" sz="14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81DA6AB-080E-6A48-B310-EF47FD3BD808}"/>
              </a:ext>
            </a:extLst>
          </p:cNvPr>
          <p:cNvCxnSpPr>
            <a:cxnSpLocks/>
          </p:cNvCxnSpPr>
          <p:nvPr/>
        </p:nvCxnSpPr>
        <p:spPr>
          <a:xfrm flipV="1">
            <a:off x="4038600" y="3613852"/>
            <a:ext cx="0" cy="92004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410C26-C759-AA4F-B9E5-B210DE019F30}"/>
              </a:ext>
            </a:extLst>
          </p:cNvPr>
          <p:cNvSpPr txBox="1"/>
          <p:nvPr/>
        </p:nvSpPr>
        <p:spPr>
          <a:xfrm>
            <a:off x="2794718" y="4073876"/>
            <a:ext cx="1240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DeepWalk</a:t>
            </a:r>
            <a:endParaRPr lang="en-US" altLang="zh-CN" dirty="0"/>
          </a:p>
          <a:p>
            <a:pPr algn="ctr"/>
            <a:r>
              <a:rPr lang="en-US" altLang="zh-CN" sz="1400" dirty="0"/>
              <a:t>(KDD’14)</a:t>
            </a:r>
            <a:endParaRPr lang="en-US" sz="14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136C58-C7B5-2845-9C45-84DD4E60326B}"/>
              </a:ext>
            </a:extLst>
          </p:cNvPr>
          <p:cNvCxnSpPr>
            <a:cxnSpLocks/>
          </p:cNvCxnSpPr>
          <p:nvPr/>
        </p:nvCxnSpPr>
        <p:spPr>
          <a:xfrm flipV="1">
            <a:off x="4495800" y="3613852"/>
            <a:ext cx="0" cy="92004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C97546C-AF86-7146-9655-019D41C5CAC1}"/>
              </a:ext>
            </a:extLst>
          </p:cNvPr>
          <p:cNvCxnSpPr>
            <a:cxnSpLocks/>
          </p:cNvCxnSpPr>
          <p:nvPr/>
        </p:nvCxnSpPr>
        <p:spPr>
          <a:xfrm flipV="1">
            <a:off x="4953000" y="3613852"/>
            <a:ext cx="0" cy="92004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931312-6600-4942-8965-54CD749EFBED}"/>
              </a:ext>
            </a:extLst>
          </p:cNvPr>
          <p:cNvCxnSpPr>
            <a:cxnSpLocks/>
          </p:cNvCxnSpPr>
          <p:nvPr/>
        </p:nvCxnSpPr>
        <p:spPr>
          <a:xfrm flipV="1">
            <a:off x="5410200" y="3614637"/>
            <a:ext cx="0" cy="920048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259FD19-2F23-6C45-B44D-EBA8A2B41E69}"/>
              </a:ext>
            </a:extLst>
          </p:cNvPr>
          <p:cNvSpPr txBox="1"/>
          <p:nvPr/>
        </p:nvSpPr>
        <p:spPr>
          <a:xfrm>
            <a:off x="3571466" y="4528251"/>
            <a:ext cx="1051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LINE</a:t>
            </a:r>
          </a:p>
          <a:p>
            <a:pPr algn="ctr"/>
            <a:r>
              <a:rPr lang="en-US" altLang="zh-CN" sz="1400" dirty="0"/>
              <a:t>(WWW’15)</a:t>
            </a:r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220189-1199-254D-B2D1-047CB68E17BD}"/>
              </a:ext>
            </a:extLst>
          </p:cNvPr>
          <p:cNvSpPr txBox="1"/>
          <p:nvPr/>
        </p:nvSpPr>
        <p:spPr>
          <a:xfrm>
            <a:off x="4416236" y="4508924"/>
            <a:ext cx="11849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node2vec</a:t>
            </a:r>
          </a:p>
          <a:p>
            <a:pPr algn="ctr"/>
            <a:r>
              <a:rPr lang="en-US" altLang="zh-CN" sz="1400" dirty="0"/>
              <a:t>(KDD’16)</a:t>
            </a:r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F4AFAB3-F672-9A43-9A3D-C3EFA0099C5A}"/>
              </a:ext>
            </a:extLst>
          </p:cNvPr>
          <p:cNvSpPr txBox="1"/>
          <p:nvPr/>
        </p:nvSpPr>
        <p:spPr>
          <a:xfrm>
            <a:off x="5410200" y="4076266"/>
            <a:ext cx="16337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metapath2vec</a:t>
            </a:r>
          </a:p>
          <a:p>
            <a:pPr algn="ctr"/>
            <a:r>
              <a:rPr lang="en-US" altLang="zh-CN" sz="1400" dirty="0"/>
              <a:t>(KDD’17)</a:t>
            </a:r>
            <a:endParaRPr 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708434E-7314-BA4F-98F4-86D4DB1AC109}"/>
              </a:ext>
            </a:extLst>
          </p:cNvPr>
          <p:cNvSpPr txBox="1"/>
          <p:nvPr/>
        </p:nvSpPr>
        <p:spPr>
          <a:xfrm>
            <a:off x="4648356" y="2171700"/>
            <a:ext cx="95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GCN</a:t>
            </a:r>
          </a:p>
          <a:p>
            <a:pPr algn="ctr"/>
            <a:r>
              <a:rPr lang="en-US" altLang="zh-CN" sz="1400" dirty="0"/>
              <a:t>(ICLR’17)</a:t>
            </a:r>
            <a:endParaRPr lang="en-US" sz="14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9803E9C-F6F4-0F47-B0AF-92758A85DCB3}"/>
              </a:ext>
            </a:extLst>
          </p:cNvPr>
          <p:cNvCxnSpPr/>
          <p:nvPr/>
        </p:nvCxnSpPr>
        <p:spPr>
          <a:xfrm>
            <a:off x="5562600" y="2166052"/>
            <a:ext cx="0" cy="14478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F7D8A-7EA6-2948-A4B7-07ED29EA37CB}"/>
              </a:ext>
            </a:extLst>
          </p:cNvPr>
          <p:cNvCxnSpPr/>
          <p:nvPr/>
        </p:nvCxnSpPr>
        <p:spPr>
          <a:xfrm>
            <a:off x="6226425" y="2166052"/>
            <a:ext cx="0" cy="14478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0BC5494-25FA-184B-AC50-885F12576DEB}"/>
              </a:ext>
            </a:extLst>
          </p:cNvPr>
          <p:cNvSpPr txBox="1"/>
          <p:nvPr/>
        </p:nvSpPr>
        <p:spPr>
          <a:xfrm>
            <a:off x="5852625" y="1578443"/>
            <a:ext cx="95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GAT</a:t>
            </a:r>
          </a:p>
          <a:p>
            <a:pPr algn="ctr"/>
            <a:r>
              <a:rPr lang="en-US" altLang="zh-CN" sz="1400" dirty="0"/>
              <a:t>(ICLR’18)</a:t>
            </a:r>
            <a:endParaRPr lang="en-US" sz="14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168106C-3059-2341-9730-380FC1131FD4}"/>
              </a:ext>
            </a:extLst>
          </p:cNvPr>
          <p:cNvCxnSpPr/>
          <p:nvPr/>
        </p:nvCxnSpPr>
        <p:spPr>
          <a:xfrm>
            <a:off x="5695247" y="2171700"/>
            <a:ext cx="0" cy="14478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072DE7F-E8D6-5D46-BA7E-EF890D419CC4}"/>
              </a:ext>
            </a:extLst>
          </p:cNvPr>
          <p:cNvSpPr txBox="1"/>
          <p:nvPr/>
        </p:nvSpPr>
        <p:spPr>
          <a:xfrm>
            <a:off x="4542519" y="1571692"/>
            <a:ext cx="14670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GraphSAGE</a:t>
            </a:r>
            <a:endParaRPr lang="en-US" altLang="zh-CN" dirty="0"/>
          </a:p>
          <a:p>
            <a:pPr algn="ctr"/>
            <a:r>
              <a:rPr lang="en-US" altLang="zh-CN" sz="1400" dirty="0"/>
              <a:t>(NeurIPS’17)</a:t>
            </a:r>
            <a:endParaRPr lang="en-US" sz="14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BFA6D0-BA56-8D40-8C72-FDC84F459060}"/>
              </a:ext>
            </a:extLst>
          </p:cNvPr>
          <p:cNvCxnSpPr/>
          <p:nvPr/>
        </p:nvCxnSpPr>
        <p:spPr>
          <a:xfrm>
            <a:off x="6858000" y="2166052"/>
            <a:ext cx="0" cy="14478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CCEB6E-45B1-A54D-A8F3-90D415F6E9EB}"/>
              </a:ext>
            </a:extLst>
          </p:cNvPr>
          <p:cNvSpPr txBox="1"/>
          <p:nvPr/>
        </p:nvSpPr>
        <p:spPr>
          <a:xfrm>
            <a:off x="6525364" y="1571691"/>
            <a:ext cx="1390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HeteroGNN</a:t>
            </a:r>
            <a:endParaRPr lang="en-US" altLang="zh-CN" dirty="0"/>
          </a:p>
          <a:p>
            <a:pPr algn="ctr"/>
            <a:r>
              <a:rPr lang="en-US" altLang="zh-CN" sz="1400" dirty="0"/>
              <a:t>(KDD’19)</a:t>
            </a:r>
            <a:endParaRPr lang="en-US" sz="1400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0E7280F-BABD-2F45-9501-0FFB72B1C7AD}"/>
              </a:ext>
            </a:extLst>
          </p:cNvPr>
          <p:cNvCxnSpPr/>
          <p:nvPr/>
        </p:nvCxnSpPr>
        <p:spPr>
          <a:xfrm>
            <a:off x="7010400" y="2171700"/>
            <a:ext cx="0" cy="144780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99C4EA1-5D18-F648-9605-B3D4CADCC83D}"/>
              </a:ext>
            </a:extLst>
          </p:cNvPr>
          <p:cNvSpPr txBox="1"/>
          <p:nvPr/>
        </p:nvSpPr>
        <p:spPr>
          <a:xfrm>
            <a:off x="7044826" y="2171700"/>
            <a:ext cx="1334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err="1"/>
              <a:t>HeteroGAT</a:t>
            </a:r>
            <a:endParaRPr lang="en-US" altLang="zh-CN" dirty="0"/>
          </a:p>
          <a:p>
            <a:pPr algn="ctr"/>
            <a:r>
              <a:rPr lang="en-US" altLang="zh-CN" sz="1400" dirty="0"/>
              <a:t>(WWW’19)</a:t>
            </a:r>
            <a:endParaRPr lang="en-US" sz="1400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24F48EE-8422-744A-A2F1-5FD3712D91BF}"/>
              </a:ext>
            </a:extLst>
          </p:cNvPr>
          <p:cNvCxnSpPr>
            <a:cxnSpLocks/>
          </p:cNvCxnSpPr>
          <p:nvPr/>
        </p:nvCxnSpPr>
        <p:spPr>
          <a:xfrm>
            <a:off x="7704071" y="3543300"/>
            <a:ext cx="0" cy="152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2D367155-70D2-254C-85B7-6DFF2D0C8DF7}"/>
              </a:ext>
            </a:extLst>
          </p:cNvPr>
          <p:cNvSpPr/>
          <p:nvPr/>
        </p:nvSpPr>
        <p:spPr>
          <a:xfrm>
            <a:off x="7412965" y="3678746"/>
            <a:ext cx="5822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2020</a:t>
            </a:r>
            <a:endParaRPr lang="en-US" sz="14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F6FC08-C063-BE44-BBF5-8E3770CB6632}"/>
              </a:ext>
            </a:extLst>
          </p:cNvPr>
          <p:cNvSpPr/>
          <p:nvPr/>
        </p:nvSpPr>
        <p:spPr>
          <a:xfrm>
            <a:off x="8528485" y="321956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…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38E1C5-52B8-FB4A-BA43-102B24A3EFAE}"/>
              </a:ext>
            </a:extLst>
          </p:cNvPr>
          <p:cNvSpPr/>
          <p:nvPr/>
        </p:nvSpPr>
        <p:spPr>
          <a:xfrm>
            <a:off x="112753" y="3651774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Adjacency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matrix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factorization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DC1A437-542D-0F4C-9773-D85D01EEA2D3}"/>
              </a:ext>
            </a:extLst>
          </p:cNvPr>
          <p:cNvSpPr/>
          <p:nvPr/>
        </p:nvSpPr>
        <p:spPr>
          <a:xfrm>
            <a:off x="3505102" y="5073318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Network</a:t>
            </a:r>
            <a:r>
              <a:rPr lang="zh-CN" altLang="en-U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3">
                    <a:lumMod val="75000"/>
                  </a:schemeClr>
                </a:solidFill>
              </a:rPr>
              <a:t>embedding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C90B15-A3EC-E046-85D6-FCBEEAC164CC}"/>
              </a:ext>
            </a:extLst>
          </p:cNvPr>
          <p:cNvSpPr/>
          <p:nvPr/>
        </p:nvSpPr>
        <p:spPr>
          <a:xfrm>
            <a:off x="5215758" y="121242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Graph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neural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network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56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8" grpId="0"/>
      <p:bldP spid="20" grpId="0"/>
      <p:bldP spid="23" grpId="0"/>
      <p:bldP spid="28" grpId="0"/>
      <p:bldP spid="29" grpId="0"/>
      <p:bldP spid="30" grpId="0"/>
      <p:bldP spid="36" grpId="0"/>
      <p:bldP spid="39" grpId="0"/>
      <p:bldP spid="41" grpId="0"/>
      <p:bldP spid="43" grpId="0"/>
      <p:bldP spid="45" grpId="0"/>
      <p:bldP spid="54" grpId="0"/>
      <p:bldP spid="56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8B880E-6ECB-8649-84BE-BFF91557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88409" y="5307106"/>
            <a:ext cx="457200" cy="292608"/>
          </a:xfrm>
        </p:spPr>
        <p:txBody>
          <a:bodyPr/>
          <a:lstStyle/>
          <a:p>
            <a:fld id="{15A89BE7-9C09-B54B-AE00-F932879BA72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61BF34-FC19-5243-B0B3-EF5037A3F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Nonnegative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Factorization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83B316-D737-DF4E-9DF3-9A82F59B28AB}"/>
              </a:ext>
            </a:extLst>
          </p:cNvPr>
          <p:cNvSpPr/>
          <p:nvPr/>
        </p:nvSpPr>
        <p:spPr>
          <a:xfrm>
            <a:off x="152400" y="1181100"/>
            <a:ext cx="31973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NMF-</a:t>
            </a:r>
            <a:r>
              <a:rPr lang="en-US" altLang="zh-CN" sz="1600" b="1" dirty="0" err="1"/>
              <a:t>RecSys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(Computer’09)</a:t>
            </a:r>
          </a:p>
          <a:p>
            <a:r>
              <a:rPr lang="en-US" altLang="zh-CN" sz="1400" i="1" dirty="0" err="1"/>
              <a:t>Koren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et</a:t>
            </a:r>
            <a:r>
              <a:rPr lang="zh-CN" altLang="en-US" sz="1400" i="1" dirty="0"/>
              <a:t> </a:t>
            </a:r>
            <a:r>
              <a:rPr lang="en-US" altLang="zh-CN" sz="1400" i="1" dirty="0"/>
              <a:t>al.</a:t>
            </a:r>
          </a:p>
          <a:p>
            <a:r>
              <a:rPr lang="en-US" altLang="zh-CN" sz="1400" dirty="0"/>
              <a:t>Netflix</a:t>
            </a:r>
            <a:r>
              <a:rPr lang="zh-CN" altLang="en-US" sz="1400" dirty="0"/>
              <a:t> </a:t>
            </a:r>
            <a:r>
              <a:rPr lang="en-US" altLang="zh-CN" sz="1400" dirty="0"/>
              <a:t>competition</a:t>
            </a:r>
            <a:r>
              <a:rPr lang="zh-CN" altLang="en-US" sz="1400" dirty="0"/>
              <a:t> </a:t>
            </a:r>
            <a:r>
              <a:rPr lang="en-US" altLang="zh-CN" sz="1400" dirty="0"/>
              <a:t>winner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58F4F0-C64E-E74C-A73B-D0C196E1ED78}"/>
                  </a:ext>
                </a:extLst>
              </p:cNvPr>
              <p:cNvSpPr/>
              <p:nvPr/>
            </p:nvSpPr>
            <p:spPr>
              <a:xfrm>
                <a:off x="3124200" y="1104900"/>
                <a:ext cx="3684085" cy="4113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∪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ℰ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={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𝒰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958F4F0-C64E-E74C-A73B-D0C196E1E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104900"/>
                <a:ext cx="3684085" cy="411395"/>
              </a:xfrm>
              <a:prstGeom prst="rect">
                <a:avLst/>
              </a:prstGeom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813410-D81D-794B-9A68-566DE4145CB3}"/>
                  </a:ext>
                </a:extLst>
              </p:cNvPr>
              <p:cNvSpPr/>
              <p:nvPr/>
            </p:nvSpPr>
            <p:spPr>
              <a:xfrm>
                <a:off x="7180624" y="1104900"/>
                <a:ext cx="1304460" cy="4029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E813410-D81D-794B-9A68-566DE4145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624" y="1104900"/>
                <a:ext cx="1304460" cy="402931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5E3ECF3-B66F-744F-A51E-2D51555539F4}"/>
              </a:ext>
            </a:extLst>
          </p:cNvPr>
          <p:cNvCxnSpPr/>
          <p:nvPr/>
        </p:nvCxnSpPr>
        <p:spPr>
          <a:xfrm>
            <a:off x="6808285" y="1312605"/>
            <a:ext cx="2902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095FED5-779A-AD42-9F9F-5888AC19D73F}"/>
              </a:ext>
            </a:extLst>
          </p:cNvPr>
          <p:cNvSpPr/>
          <p:nvPr/>
        </p:nvSpPr>
        <p:spPr>
          <a:xfrm>
            <a:off x="3276600" y="1613475"/>
            <a:ext cx="63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user</a:t>
            </a:r>
            <a:endParaRPr lang="en-US" dirty="0">
              <a:solidFill>
                <a:srgbClr val="01206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CFB9C8D-6519-C344-889A-C4D0A2A0CC60}"/>
              </a:ext>
            </a:extLst>
          </p:cNvPr>
          <p:cNvSpPr/>
          <p:nvPr/>
        </p:nvSpPr>
        <p:spPr>
          <a:xfrm>
            <a:off x="4078920" y="1613475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item</a:t>
            </a:r>
            <a:endParaRPr lang="en-US" dirty="0">
              <a:solidFill>
                <a:srgbClr val="01206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AC1C86-D3CA-8040-9B01-D728925C0CA8}"/>
              </a:ext>
            </a:extLst>
          </p:cNvPr>
          <p:cNvSpPr/>
          <p:nvPr/>
        </p:nvSpPr>
        <p:spPr>
          <a:xfrm>
            <a:off x="4807727" y="1613475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rating</a:t>
            </a:r>
            <a:endParaRPr lang="en-US" dirty="0">
              <a:solidFill>
                <a:srgbClr val="01206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C74F468-22FF-1747-B1C7-DDB0AE148787}"/>
              </a:ext>
            </a:extLst>
          </p:cNvPr>
          <p:cNvCxnSpPr>
            <a:cxnSpLocks/>
          </p:cNvCxnSpPr>
          <p:nvPr/>
        </p:nvCxnSpPr>
        <p:spPr>
          <a:xfrm flipV="1">
            <a:off x="3701232" y="1462998"/>
            <a:ext cx="145145" cy="203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3E04DB-C107-0E45-89F9-F071450F7FD0}"/>
              </a:ext>
            </a:extLst>
          </p:cNvPr>
          <p:cNvCxnSpPr>
            <a:cxnSpLocks/>
          </p:cNvCxnSpPr>
          <p:nvPr/>
        </p:nvCxnSpPr>
        <p:spPr>
          <a:xfrm flipH="1" flipV="1">
            <a:off x="4334739" y="1462998"/>
            <a:ext cx="66002" cy="203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F380AA3-F0F4-6241-899B-2392EFC828E1}"/>
              </a:ext>
            </a:extLst>
          </p:cNvPr>
          <p:cNvCxnSpPr>
            <a:cxnSpLocks/>
          </p:cNvCxnSpPr>
          <p:nvPr/>
        </p:nvCxnSpPr>
        <p:spPr>
          <a:xfrm flipH="1" flipV="1">
            <a:off x="4642979" y="1462998"/>
            <a:ext cx="313933" cy="2185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5E0F87B-7D43-AA47-A0B3-E8A4286DF80C}"/>
              </a:ext>
            </a:extLst>
          </p:cNvPr>
          <p:cNvSpPr/>
          <p:nvPr/>
        </p:nvSpPr>
        <p:spPr>
          <a:xfrm>
            <a:off x="7098575" y="2198808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latent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features</a:t>
            </a:r>
            <a:endParaRPr lang="en-US" dirty="0">
              <a:solidFill>
                <a:srgbClr val="012060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9312C8-2CDA-1144-A100-EABD98B1EC71}"/>
              </a:ext>
            </a:extLst>
          </p:cNvPr>
          <p:cNvCxnSpPr>
            <a:cxnSpLocks/>
          </p:cNvCxnSpPr>
          <p:nvPr/>
        </p:nvCxnSpPr>
        <p:spPr>
          <a:xfrm flipH="1" flipV="1">
            <a:off x="7467600" y="2044125"/>
            <a:ext cx="66002" cy="2037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A98DC4-A74C-D546-9AA4-2A2A94B96EFF}"/>
                  </a:ext>
                </a:extLst>
              </p:cNvPr>
              <p:cNvSpPr txBox="1"/>
              <p:nvPr/>
            </p:nvSpPr>
            <p:spPr>
              <a:xfrm>
                <a:off x="3145650" y="2019300"/>
                <a:ext cx="2224199" cy="73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baseline="30000" dirty="0"/>
                                    <m:t>T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  <m:sub>
                                      <m:r>
                                        <a:rPr lang="en-US" altLang="zh-CN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A98DC4-A74C-D546-9AA4-2A2A94B96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50" y="2019300"/>
                <a:ext cx="2224199" cy="736227"/>
              </a:xfrm>
              <a:prstGeom prst="rect">
                <a:avLst/>
              </a:prstGeom>
              <a:blipFill>
                <a:blip r:embed="rId5"/>
                <a:stretch>
                  <a:fillRect l="-15341" t="-132203" r="-568" b="-17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880A5-08A5-D545-A891-DBB3255BB306}"/>
                  </a:ext>
                </a:extLst>
              </p:cNvPr>
              <p:cNvSpPr txBox="1"/>
              <p:nvPr/>
            </p:nvSpPr>
            <p:spPr>
              <a:xfrm>
                <a:off x="3145650" y="2783213"/>
                <a:ext cx="4112023" cy="736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baseline="30000" dirty="0"/>
                                    <m:t>T</m:t>
                                  </m:r>
                                  <m:sSub>
                                    <m:sSubPr>
                                      <m:ctrlPr>
                                        <a:rPr lang="en-US" altLang="zh-CN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1" i="0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2880A5-08A5-D545-A891-DBB3255BB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650" y="2783213"/>
                <a:ext cx="4112023" cy="736227"/>
              </a:xfrm>
              <a:prstGeom prst="rect">
                <a:avLst/>
              </a:prstGeom>
              <a:blipFill>
                <a:blip r:embed="rId6"/>
                <a:stretch>
                  <a:fillRect l="-8025" t="-130508" r="-1543" b="-17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D59E32-B40B-E34B-A5E6-C3E63403681C}"/>
                  </a:ext>
                </a:extLst>
              </p:cNvPr>
              <p:cNvSpPr txBox="1"/>
              <p:nvPr/>
            </p:nvSpPr>
            <p:spPr>
              <a:xfrm>
                <a:off x="364339" y="3967494"/>
                <a:ext cx="6207982" cy="613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5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500" b="1" i="0" smtClean="0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altLang="zh-CN" sz="1500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500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5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5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sz="1600" baseline="30000" dirty="0"/>
                                    <m:t>T</m:t>
                                  </m:r>
                                  <m:sSub>
                                    <m:sSubPr>
                                      <m:ctrlPr>
                                        <a:rPr lang="en-US" altLang="zh-CN" sz="15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  <m: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5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5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b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</m:e>
                                <m:sup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500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BD59E32-B40B-E34B-A5E6-C3E6340368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39" y="3967494"/>
                <a:ext cx="6207982" cy="613309"/>
              </a:xfrm>
              <a:prstGeom prst="rect">
                <a:avLst/>
              </a:prstGeom>
              <a:blipFill>
                <a:blip r:embed="rId7"/>
                <a:stretch>
                  <a:fillRect l="-4082" t="-136735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100F14-A66D-F941-BF1C-AB54EB8B02D9}"/>
                  </a:ext>
                </a:extLst>
              </p:cNvPr>
              <p:cNvSpPr txBox="1"/>
              <p:nvPr/>
            </p:nvSpPr>
            <p:spPr>
              <a:xfrm>
                <a:off x="364339" y="4860784"/>
                <a:ext cx="8581452" cy="613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15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 sz="1500" b="1" i="0" smtClean="0">
                                  <a:latin typeface="Cambria Math" panose="02040503050406030204" pitchFamily="18" charset="0"/>
                                </a:rPr>
                                <m:t>𝐔</m:t>
                              </m:r>
                              <m:r>
                                <a:rPr lang="en-US" altLang="zh-CN" sz="1500" b="1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500" b="1" i="0" smtClean="0">
                                  <a:latin typeface="Cambria Math" panose="02040503050406030204" pitchFamily="18" charset="0"/>
                                </a:rPr>
                                <m:t>𝐕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15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zh-CN" sz="1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Sup>
                                    <m:sSubSupPr>
                                      <m:ctrlPr>
                                        <a:rPr lang="en-US" altLang="zh-CN" sz="150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zh-CN" sz="1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5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)−</m:t>
                                  </m:r>
                                  <m:sSub>
                                    <m:sSubPr>
                                      <m:ctrlPr>
                                        <a:rPr lang="en-US" altLang="zh-CN" sz="16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nor/>
                                    </m:rPr>
                                    <a:rPr lang="en-US" altLang="zh-CN" sz="1600" baseline="30000" dirty="0"/>
                                    <m:t>T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sSub>
                                    <m:sSubPr>
                                      <m:ctrlPr>
                                        <a:rPr lang="en-US" altLang="zh-CN" sz="15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500" b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𝐯</m:t>
                                      </m:r>
                                    </m:e>
                                    <m: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500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𝐮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1500" b="1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500" b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𝐯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5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altLang="zh-CN" sz="1500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Sup>
                                    <m:sSubSupPr>
                                      <m:ctrlP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altLang="zh-CN" sz="15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15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500" b="1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B100F14-A66D-F941-BF1C-AB54EB8B0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39" y="4860784"/>
                <a:ext cx="8581452" cy="613309"/>
              </a:xfrm>
              <a:prstGeom prst="rect">
                <a:avLst/>
              </a:prstGeom>
              <a:blipFill>
                <a:blip r:embed="rId8"/>
                <a:stretch>
                  <a:fillRect l="-1627" t="-136735" r="-148" b="-1775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9DC2FD60-8F43-3246-A0BA-5ACB810317D0}"/>
              </a:ext>
            </a:extLst>
          </p:cNvPr>
          <p:cNvSpPr/>
          <p:nvPr/>
        </p:nvSpPr>
        <p:spPr>
          <a:xfrm>
            <a:off x="1752227" y="2117201"/>
            <a:ext cx="1274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Main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term: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D57E36-70E9-844B-A94B-6DF51B75876F}"/>
              </a:ext>
            </a:extLst>
          </p:cNvPr>
          <p:cNvSpPr/>
          <p:nvPr/>
        </p:nvSpPr>
        <p:spPr>
          <a:xfrm>
            <a:off x="1149498" y="2828160"/>
            <a:ext cx="18774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“Sparse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coding”,</a:t>
            </a:r>
          </a:p>
          <a:p>
            <a:r>
              <a:rPr lang="en-US" altLang="zh-CN" dirty="0">
                <a:solidFill>
                  <a:srgbClr val="012060"/>
                </a:solidFill>
              </a:rPr>
              <a:t>avoid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overfitting: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F371D4-BDFF-3649-B539-496399D30EC6}"/>
              </a:ext>
            </a:extLst>
          </p:cNvPr>
          <p:cNvSpPr/>
          <p:nvPr/>
        </p:nvSpPr>
        <p:spPr>
          <a:xfrm>
            <a:off x="342568" y="3591151"/>
            <a:ext cx="5121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Adding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“global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average”,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“item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bias”,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“user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bias”:</a:t>
            </a:r>
            <a:endParaRPr lang="en-US" dirty="0">
              <a:solidFill>
                <a:srgbClr val="01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B4C1B4-DD8E-414A-81D8-88BE430F99D7}"/>
              </a:ext>
            </a:extLst>
          </p:cNvPr>
          <p:cNvSpPr/>
          <p:nvPr/>
        </p:nvSpPr>
        <p:spPr>
          <a:xfrm>
            <a:off x="325163" y="4545568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12060"/>
                </a:solidFill>
              </a:rPr>
              <a:t>Adding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temporal</a:t>
            </a:r>
            <a:r>
              <a:rPr lang="zh-CN" altLang="en-US" dirty="0">
                <a:solidFill>
                  <a:srgbClr val="012060"/>
                </a:solidFill>
              </a:rPr>
              <a:t> </a:t>
            </a:r>
            <a:r>
              <a:rPr lang="en-US" altLang="zh-CN" dirty="0">
                <a:solidFill>
                  <a:srgbClr val="012060"/>
                </a:solidFill>
              </a:rPr>
              <a:t>dynamics:</a:t>
            </a:r>
            <a:endParaRPr lang="en-US" dirty="0">
              <a:solidFill>
                <a:srgbClr val="01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610FE-6B8F-F14A-9FC8-5D588CB98088}"/>
                  </a:ext>
                </a:extLst>
              </p:cNvPr>
              <p:cNvSpPr/>
              <p:nvPr/>
            </p:nvSpPr>
            <p:spPr>
              <a:xfrm>
                <a:off x="7159809" y="1463391"/>
                <a:ext cx="1524135" cy="593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𝐔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sz="16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𝐕</m:t>
                      </m:r>
                      <m:r>
                        <a:rPr lang="en-US" altLang="zh-CN" sz="1600" b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46610FE-6B8F-F14A-9FC8-5D588CB980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809" y="1463391"/>
                <a:ext cx="1524135" cy="5936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BEC36777-9E76-AC43-BAFC-7E349A96F86C}"/>
              </a:ext>
            </a:extLst>
          </p:cNvPr>
          <p:cNvSpPr/>
          <p:nvPr/>
        </p:nvSpPr>
        <p:spPr>
          <a:xfrm>
            <a:off x="6249015" y="1498978"/>
            <a:ext cx="102143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or</a:t>
            </a:r>
            <a:r>
              <a:rPr lang="zh-CN" altLang="en-US" sz="1200" dirty="0"/>
              <a:t> </a:t>
            </a:r>
            <a:r>
              <a:rPr lang="en-US" altLang="zh-CN" sz="1200" dirty="0"/>
              <a:t>written</a:t>
            </a:r>
            <a:r>
              <a:rPr lang="zh-CN" altLang="en-US" sz="1200" dirty="0"/>
              <a:t> </a:t>
            </a:r>
            <a:r>
              <a:rPr lang="en-US" altLang="zh-CN" sz="1200" dirty="0"/>
              <a:t>as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3813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28" grpId="0"/>
      <p:bldP spid="29" grpId="0"/>
    </p:bldLst>
  </p:timing>
</p:sld>
</file>

<file path=ppt/theme/theme1.xml><?xml version="1.0" encoding="utf-8"?>
<a:theme xmlns:a="http://schemas.openxmlformats.org/drawingml/2006/main" name="dong-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6.11.10-c3-bbn-meeting-lowhd" id="{7F278587-54B1-1547-98B0-293598849103}" vid="{9F8F1FEB-5292-364B-BADC-D334E6551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ppt_template</Template>
  <TotalTime>19087</TotalTime>
  <Words>10067</Words>
  <Application>Microsoft Macintosh PowerPoint</Application>
  <PresentationFormat>On-screen Show (16:10)</PresentationFormat>
  <Paragraphs>1189</Paragraphs>
  <Slides>44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Galaxie Polaris Condensed Bold</vt:lpstr>
      <vt:lpstr>Galaxie Polaris Condensed Mediu</vt:lpstr>
      <vt:lpstr>HelveticaNeueLT Pro 45 Lt</vt:lpstr>
      <vt:lpstr>Arial</vt:lpstr>
      <vt:lpstr>Arial Black</vt:lpstr>
      <vt:lpstr>Calibri</vt:lpstr>
      <vt:lpstr>Cambria</vt:lpstr>
      <vt:lpstr>Cambria Math</vt:lpstr>
      <vt:lpstr>Helvetica Neue</vt:lpstr>
      <vt:lpstr>Times</vt:lpstr>
      <vt:lpstr>Times New Roman</vt:lpstr>
      <vt:lpstr>dong-nd</vt:lpstr>
      <vt:lpstr>PowerPoint Presentation</vt:lpstr>
      <vt:lpstr>Graph Learning for Behavior Modeling</vt:lpstr>
      <vt:lpstr>About Me</vt:lpstr>
      <vt:lpstr>Outline</vt:lpstr>
      <vt:lpstr>Behavior Modeling: Applications</vt:lpstr>
      <vt:lpstr>Graph Learning: Tasks</vt:lpstr>
      <vt:lpstr>Graph Representation Learning</vt:lpstr>
      <vt:lpstr>Graph Learning: Three Technologies</vt:lpstr>
      <vt:lpstr>Nonnegative Matrix Factorization</vt:lpstr>
      <vt:lpstr>Results</vt:lpstr>
      <vt:lpstr>Social Contextual Recommendation</vt:lpstr>
      <vt:lpstr>Results</vt:lpstr>
      <vt:lpstr>Adjacency Matrix Factorization: Pros and Cons</vt:lpstr>
      <vt:lpstr>Shallow Neural Networks</vt:lpstr>
      <vt:lpstr>Network Embedding</vt:lpstr>
      <vt:lpstr>Network Embedding (cont’d)</vt:lpstr>
      <vt:lpstr>Network Embedding (cont’d)</vt:lpstr>
      <vt:lpstr>Results</vt:lpstr>
      <vt:lpstr>Network Embedding (cont’d)</vt:lpstr>
      <vt:lpstr>Network Embedding (cont’d)</vt:lpstr>
      <vt:lpstr>TUBE: Embedding Behavior oUTcomes</vt:lpstr>
      <vt:lpstr>Results</vt:lpstr>
      <vt:lpstr>Network Embedding: Pros and Cons</vt:lpstr>
      <vt:lpstr>Graph Neural Network</vt:lpstr>
      <vt:lpstr>Graph Neural Network (cont’d)</vt:lpstr>
      <vt:lpstr>Graph Neural Network (cont’d)</vt:lpstr>
      <vt:lpstr>Training GNN Models</vt:lpstr>
      <vt:lpstr>Graph Neural Network (cont’d)</vt:lpstr>
      <vt:lpstr>Graph Neural Network (cont’d)</vt:lpstr>
      <vt:lpstr>Graph Neural Network (cont’d)</vt:lpstr>
      <vt:lpstr>Outline</vt:lpstr>
      <vt:lpstr>GNN for Spatiotemporal Behavior Modeling</vt:lpstr>
      <vt:lpstr>CalendarGNN</vt:lpstr>
      <vt:lpstr>Results</vt:lpstr>
      <vt:lpstr>GNN for Graph Sequence</vt:lpstr>
      <vt:lpstr>Joint Learning for Co-Evolutionary GNN </vt:lpstr>
      <vt:lpstr>Graph Anomaly Loss for GNN</vt:lpstr>
      <vt:lpstr>Graph Anomaly Loss (cont’d)</vt:lpstr>
      <vt:lpstr>Summary</vt:lpstr>
      <vt:lpstr>References</vt:lpstr>
      <vt:lpstr>References (cont’d)</vt:lpstr>
      <vt:lpstr>References (cont’d)</vt:lpstr>
      <vt:lpstr>References (cont’d)</vt:lpstr>
      <vt:lpstr>References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Camel: Content-Aware and Meta-path Augmented Metric Learning for Author Identification </dc:title>
  <dc:creator>Chuxu Zhang</dc:creator>
  <cp:lastModifiedBy>Meng Jiang</cp:lastModifiedBy>
  <cp:revision>3817</cp:revision>
  <cp:lastPrinted>2020-11-11T22:12:09Z</cp:lastPrinted>
  <dcterms:created xsi:type="dcterms:W3CDTF">2018-04-23T01:26:59Z</dcterms:created>
  <dcterms:modified xsi:type="dcterms:W3CDTF">2023-02-24T04:22:13Z</dcterms:modified>
</cp:coreProperties>
</file>